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56"/>
  </p:normalViewPr>
  <p:slideViewPr>
    <p:cSldViewPr snapToGrid="0">
      <p:cViewPr varScale="1">
        <p:scale>
          <a:sx n="107" d="100"/>
          <a:sy n="107" d="100"/>
        </p:scale>
        <p:origin x="73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9BF75-C597-6DB0-D9F4-526455F8CBBC}"/>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7AFAAFCA-8570-D5A4-A9B5-4DDC545A81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32CD923A-6040-C7ED-E41F-2C3244B76EFB}"/>
              </a:ext>
            </a:extLst>
          </p:cNvPr>
          <p:cNvSpPr>
            <a:spLocks noGrp="1"/>
          </p:cNvSpPr>
          <p:nvPr>
            <p:ph type="dt" sz="half" idx="10"/>
          </p:nvPr>
        </p:nvSpPr>
        <p:spPr/>
        <p:txBody>
          <a:bodyPr/>
          <a:lstStyle/>
          <a:p>
            <a:fld id="{A6A44522-589A-B248-B4F5-3FB8D066F956}" type="datetimeFigureOut">
              <a:rPr lang="en-US" smtClean="0"/>
              <a:t>8/12/24</a:t>
            </a:fld>
            <a:endParaRPr lang="en-US"/>
          </a:p>
        </p:txBody>
      </p:sp>
      <p:sp>
        <p:nvSpPr>
          <p:cNvPr id="5" name="Footer Placeholder 4">
            <a:extLst>
              <a:ext uri="{FF2B5EF4-FFF2-40B4-BE49-F238E27FC236}">
                <a16:creationId xmlns:a16="http://schemas.microsoft.com/office/drawing/2014/main" id="{86F3722A-191E-EAA5-06C5-DFB609024C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CB6C0E-D1BC-E903-37D6-664C72EBB8CC}"/>
              </a:ext>
            </a:extLst>
          </p:cNvPr>
          <p:cNvSpPr>
            <a:spLocks noGrp="1"/>
          </p:cNvSpPr>
          <p:nvPr>
            <p:ph type="sldNum" sz="quarter" idx="12"/>
          </p:nvPr>
        </p:nvSpPr>
        <p:spPr/>
        <p:txBody>
          <a:bodyPr/>
          <a:lstStyle/>
          <a:p>
            <a:fld id="{1D7FBF1C-4C42-E241-8F65-CA79666180EE}" type="slidenum">
              <a:rPr lang="en-US" smtClean="0"/>
              <a:t>‹#›</a:t>
            </a:fld>
            <a:endParaRPr lang="en-US"/>
          </a:p>
        </p:txBody>
      </p:sp>
    </p:spTree>
    <p:extLst>
      <p:ext uri="{BB962C8B-B14F-4D97-AF65-F5344CB8AC3E}">
        <p14:creationId xmlns:p14="http://schemas.microsoft.com/office/powerpoint/2010/main" val="164453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9EECA-EB40-66C3-5D5D-EEED17A225EE}"/>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5F736862-C418-0E6F-2BAA-B8167F27ECD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922B8A7-6017-9AD2-F398-BAC8E8FCC300}"/>
              </a:ext>
            </a:extLst>
          </p:cNvPr>
          <p:cNvSpPr>
            <a:spLocks noGrp="1"/>
          </p:cNvSpPr>
          <p:nvPr>
            <p:ph type="dt" sz="half" idx="10"/>
          </p:nvPr>
        </p:nvSpPr>
        <p:spPr/>
        <p:txBody>
          <a:bodyPr/>
          <a:lstStyle/>
          <a:p>
            <a:fld id="{A6A44522-589A-B248-B4F5-3FB8D066F956}" type="datetimeFigureOut">
              <a:rPr lang="en-US" smtClean="0"/>
              <a:t>8/12/24</a:t>
            </a:fld>
            <a:endParaRPr lang="en-US"/>
          </a:p>
        </p:txBody>
      </p:sp>
      <p:sp>
        <p:nvSpPr>
          <p:cNvPr id="5" name="Footer Placeholder 4">
            <a:extLst>
              <a:ext uri="{FF2B5EF4-FFF2-40B4-BE49-F238E27FC236}">
                <a16:creationId xmlns:a16="http://schemas.microsoft.com/office/drawing/2014/main" id="{1A8598B4-175D-FE0F-3FF3-4F522FE401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35B733-A373-B9B5-FF6E-F25F76B80FFD}"/>
              </a:ext>
            </a:extLst>
          </p:cNvPr>
          <p:cNvSpPr>
            <a:spLocks noGrp="1"/>
          </p:cNvSpPr>
          <p:nvPr>
            <p:ph type="sldNum" sz="quarter" idx="12"/>
          </p:nvPr>
        </p:nvSpPr>
        <p:spPr/>
        <p:txBody>
          <a:bodyPr/>
          <a:lstStyle/>
          <a:p>
            <a:fld id="{1D7FBF1C-4C42-E241-8F65-CA79666180EE}" type="slidenum">
              <a:rPr lang="en-US" smtClean="0"/>
              <a:t>‹#›</a:t>
            </a:fld>
            <a:endParaRPr lang="en-US"/>
          </a:p>
        </p:txBody>
      </p:sp>
    </p:spTree>
    <p:extLst>
      <p:ext uri="{BB962C8B-B14F-4D97-AF65-F5344CB8AC3E}">
        <p14:creationId xmlns:p14="http://schemas.microsoft.com/office/powerpoint/2010/main" val="51121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25B4BF-90F9-0722-3B2C-C2E42B0B6EF9}"/>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7876971-D7DE-9A49-12A9-D0AE437C634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1D71C54-1273-CB80-CBA6-A2615D660BC3}"/>
              </a:ext>
            </a:extLst>
          </p:cNvPr>
          <p:cNvSpPr>
            <a:spLocks noGrp="1"/>
          </p:cNvSpPr>
          <p:nvPr>
            <p:ph type="dt" sz="half" idx="10"/>
          </p:nvPr>
        </p:nvSpPr>
        <p:spPr/>
        <p:txBody>
          <a:bodyPr/>
          <a:lstStyle/>
          <a:p>
            <a:fld id="{A6A44522-589A-B248-B4F5-3FB8D066F956}" type="datetimeFigureOut">
              <a:rPr lang="en-US" smtClean="0"/>
              <a:t>8/12/24</a:t>
            </a:fld>
            <a:endParaRPr lang="en-US"/>
          </a:p>
        </p:txBody>
      </p:sp>
      <p:sp>
        <p:nvSpPr>
          <p:cNvPr id="5" name="Footer Placeholder 4">
            <a:extLst>
              <a:ext uri="{FF2B5EF4-FFF2-40B4-BE49-F238E27FC236}">
                <a16:creationId xmlns:a16="http://schemas.microsoft.com/office/drawing/2014/main" id="{5B3DECA2-BAAA-8697-1B90-929146FA26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E8E24-8C0A-2327-B03B-F6E03057C499}"/>
              </a:ext>
            </a:extLst>
          </p:cNvPr>
          <p:cNvSpPr>
            <a:spLocks noGrp="1"/>
          </p:cNvSpPr>
          <p:nvPr>
            <p:ph type="sldNum" sz="quarter" idx="12"/>
          </p:nvPr>
        </p:nvSpPr>
        <p:spPr/>
        <p:txBody>
          <a:bodyPr/>
          <a:lstStyle/>
          <a:p>
            <a:fld id="{1D7FBF1C-4C42-E241-8F65-CA79666180EE}" type="slidenum">
              <a:rPr lang="en-US" smtClean="0"/>
              <a:t>‹#›</a:t>
            </a:fld>
            <a:endParaRPr lang="en-US"/>
          </a:p>
        </p:txBody>
      </p:sp>
    </p:spTree>
    <p:extLst>
      <p:ext uri="{BB962C8B-B14F-4D97-AF65-F5344CB8AC3E}">
        <p14:creationId xmlns:p14="http://schemas.microsoft.com/office/powerpoint/2010/main" val="1380425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B20BC-2CFB-2475-0EC4-55BB09E5D7F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B6B13C88-EA9E-867D-35E5-E679654D835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34F7FEE-C04E-88B8-AE82-D1123BAFA9DB}"/>
              </a:ext>
            </a:extLst>
          </p:cNvPr>
          <p:cNvSpPr>
            <a:spLocks noGrp="1"/>
          </p:cNvSpPr>
          <p:nvPr>
            <p:ph type="dt" sz="half" idx="10"/>
          </p:nvPr>
        </p:nvSpPr>
        <p:spPr/>
        <p:txBody>
          <a:bodyPr/>
          <a:lstStyle/>
          <a:p>
            <a:fld id="{A6A44522-589A-B248-B4F5-3FB8D066F956}" type="datetimeFigureOut">
              <a:rPr lang="en-US" smtClean="0"/>
              <a:t>8/12/24</a:t>
            </a:fld>
            <a:endParaRPr lang="en-US"/>
          </a:p>
        </p:txBody>
      </p:sp>
      <p:sp>
        <p:nvSpPr>
          <p:cNvPr id="5" name="Footer Placeholder 4">
            <a:extLst>
              <a:ext uri="{FF2B5EF4-FFF2-40B4-BE49-F238E27FC236}">
                <a16:creationId xmlns:a16="http://schemas.microsoft.com/office/drawing/2014/main" id="{49788111-E325-A0FF-8081-F91090370D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4C4A2F-3A91-3544-B2F0-2754D2E07270}"/>
              </a:ext>
            </a:extLst>
          </p:cNvPr>
          <p:cNvSpPr>
            <a:spLocks noGrp="1"/>
          </p:cNvSpPr>
          <p:nvPr>
            <p:ph type="sldNum" sz="quarter" idx="12"/>
          </p:nvPr>
        </p:nvSpPr>
        <p:spPr/>
        <p:txBody>
          <a:bodyPr/>
          <a:lstStyle/>
          <a:p>
            <a:fld id="{1D7FBF1C-4C42-E241-8F65-CA79666180EE}" type="slidenum">
              <a:rPr lang="en-US" smtClean="0"/>
              <a:t>‹#›</a:t>
            </a:fld>
            <a:endParaRPr lang="en-US"/>
          </a:p>
        </p:txBody>
      </p:sp>
    </p:spTree>
    <p:extLst>
      <p:ext uri="{BB962C8B-B14F-4D97-AF65-F5344CB8AC3E}">
        <p14:creationId xmlns:p14="http://schemas.microsoft.com/office/powerpoint/2010/main" val="2379871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BBF1A-6669-749D-31D3-D1F2244F693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F114D11F-592E-CB05-D341-71DB8C31CC3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ED9ED29-75F3-0E64-69BF-7D53005C10E1}"/>
              </a:ext>
            </a:extLst>
          </p:cNvPr>
          <p:cNvSpPr>
            <a:spLocks noGrp="1"/>
          </p:cNvSpPr>
          <p:nvPr>
            <p:ph type="dt" sz="half" idx="10"/>
          </p:nvPr>
        </p:nvSpPr>
        <p:spPr/>
        <p:txBody>
          <a:bodyPr/>
          <a:lstStyle/>
          <a:p>
            <a:fld id="{A6A44522-589A-B248-B4F5-3FB8D066F956}" type="datetimeFigureOut">
              <a:rPr lang="en-US" smtClean="0"/>
              <a:t>8/12/24</a:t>
            </a:fld>
            <a:endParaRPr lang="en-US"/>
          </a:p>
        </p:txBody>
      </p:sp>
      <p:sp>
        <p:nvSpPr>
          <p:cNvPr id="5" name="Footer Placeholder 4">
            <a:extLst>
              <a:ext uri="{FF2B5EF4-FFF2-40B4-BE49-F238E27FC236}">
                <a16:creationId xmlns:a16="http://schemas.microsoft.com/office/drawing/2014/main" id="{2E80BB01-18A4-759F-B33E-5FEAC2F5FA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B61596-8C58-A82D-E1F4-BEDBB3664F5C}"/>
              </a:ext>
            </a:extLst>
          </p:cNvPr>
          <p:cNvSpPr>
            <a:spLocks noGrp="1"/>
          </p:cNvSpPr>
          <p:nvPr>
            <p:ph type="sldNum" sz="quarter" idx="12"/>
          </p:nvPr>
        </p:nvSpPr>
        <p:spPr/>
        <p:txBody>
          <a:bodyPr/>
          <a:lstStyle/>
          <a:p>
            <a:fld id="{1D7FBF1C-4C42-E241-8F65-CA79666180EE}" type="slidenum">
              <a:rPr lang="en-US" smtClean="0"/>
              <a:t>‹#›</a:t>
            </a:fld>
            <a:endParaRPr lang="en-US"/>
          </a:p>
        </p:txBody>
      </p:sp>
    </p:spTree>
    <p:extLst>
      <p:ext uri="{BB962C8B-B14F-4D97-AF65-F5344CB8AC3E}">
        <p14:creationId xmlns:p14="http://schemas.microsoft.com/office/powerpoint/2010/main" val="3780723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3F0BC-2B34-56CC-881A-5E7FE3FDB28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11357FF-18B1-0E02-2F46-52B99D88C7F1}"/>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4A4156AE-8E82-A9AE-04E6-F85DAD393D7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37E7EEF7-F506-95CD-1DE3-9C92F9D40162}"/>
              </a:ext>
            </a:extLst>
          </p:cNvPr>
          <p:cNvSpPr>
            <a:spLocks noGrp="1"/>
          </p:cNvSpPr>
          <p:nvPr>
            <p:ph type="dt" sz="half" idx="10"/>
          </p:nvPr>
        </p:nvSpPr>
        <p:spPr/>
        <p:txBody>
          <a:bodyPr/>
          <a:lstStyle/>
          <a:p>
            <a:fld id="{A6A44522-589A-B248-B4F5-3FB8D066F956}" type="datetimeFigureOut">
              <a:rPr lang="en-US" smtClean="0"/>
              <a:t>8/12/24</a:t>
            </a:fld>
            <a:endParaRPr lang="en-US"/>
          </a:p>
        </p:txBody>
      </p:sp>
      <p:sp>
        <p:nvSpPr>
          <p:cNvPr id="6" name="Footer Placeholder 5">
            <a:extLst>
              <a:ext uri="{FF2B5EF4-FFF2-40B4-BE49-F238E27FC236}">
                <a16:creationId xmlns:a16="http://schemas.microsoft.com/office/drawing/2014/main" id="{61B6C612-AC90-DFEA-B7AA-DC32614366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A734E6-15F0-A4EA-B66A-145E5B3E5EA7}"/>
              </a:ext>
            </a:extLst>
          </p:cNvPr>
          <p:cNvSpPr>
            <a:spLocks noGrp="1"/>
          </p:cNvSpPr>
          <p:nvPr>
            <p:ph type="sldNum" sz="quarter" idx="12"/>
          </p:nvPr>
        </p:nvSpPr>
        <p:spPr/>
        <p:txBody>
          <a:bodyPr/>
          <a:lstStyle/>
          <a:p>
            <a:fld id="{1D7FBF1C-4C42-E241-8F65-CA79666180EE}" type="slidenum">
              <a:rPr lang="en-US" smtClean="0"/>
              <a:t>‹#›</a:t>
            </a:fld>
            <a:endParaRPr lang="en-US"/>
          </a:p>
        </p:txBody>
      </p:sp>
    </p:spTree>
    <p:extLst>
      <p:ext uri="{BB962C8B-B14F-4D97-AF65-F5344CB8AC3E}">
        <p14:creationId xmlns:p14="http://schemas.microsoft.com/office/powerpoint/2010/main" val="178148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BF366-B516-8585-EFFB-F5D443C59C38}"/>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580E6B1-60D9-D4F6-6B5C-5D051E3885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C2240FB-B0C3-E301-852A-D6935B36957E}"/>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90749FFD-D02E-DDCA-BC84-452B9F7C22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AD7F360-0D6A-6E1E-54C3-BCF9855B4F7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46DFC7DD-C10D-F57F-61C9-AE07E0467964}"/>
              </a:ext>
            </a:extLst>
          </p:cNvPr>
          <p:cNvSpPr>
            <a:spLocks noGrp="1"/>
          </p:cNvSpPr>
          <p:nvPr>
            <p:ph type="dt" sz="half" idx="10"/>
          </p:nvPr>
        </p:nvSpPr>
        <p:spPr/>
        <p:txBody>
          <a:bodyPr/>
          <a:lstStyle/>
          <a:p>
            <a:fld id="{A6A44522-589A-B248-B4F5-3FB8D066F956}" type="datetimeFigureOut">
              <a:rPr lang="en-US" smtClean="0"/>
              <a:t>8/12/24</a:t>
            </a:fld>
            <a:endParaRPr lang="en-US"/>
          </a:p>
        </p:txBody>
      </p:sp>
      <p:sp>
        <p:nvSpPr>
          <p:cNvPr id="8" name="Footer Placeholder 7">
            <a:extLst>
              <a:ext uri="{FF2B5EF4-FFF2-40B4-BE49-F238E27FC236}">
                <a16:creationId xmlns:a16="http://schemas.microsoft.com/office/drawing/2014/main" id="{1A29097B-6465-19F7-120B-F7270E6FBAC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4556A3E-E6FF-EA9B-DCBC-55195D142E4C}"/>
              </a:ext>
            </a:extLst>
          </p:cNvPr>
          <p:cNvSpPr>
            <a:spLocks noGrp="1"/>
          </p:cNvSpPr>
          <p:nvPr>
            <p:ph type="sldNum" sz="quarter" idx="12"/>
          </p:nvPr>
        </p:nvSpPr>
        <p:spPr/>
        <p:txBody>
          <a:bodyPr/>
          <a:lstStyle/>
          <a:p>
            <a:fld id="{1D7FBF1C-4C42-E241-8F65-CA79666180EE}" type="slidenum">
              <a:rPr lang="en-US" smtClean="0"/>
              <a:t>‹#›</a:t>
            </a:fld>
            <a:endParaRPr lang="en-US"/>
          </a:p>
        </p:txBody>
      </p:sp>
    </p:spTree>
    <p:extLst>
      <p:ext uri="{BB962C8B-B14F-4D97-AF65-F5344CB8AC3E}">
        <p14:creationId xmlns:p14="http://schemas.microsoft.com/office/powerpoint/2010/main" val="3329001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DCC08-8DE8-072E-FAA2-AC2BC73DAAAF}"/>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A0139366-D958-6883-7D45-2498EDC042A6}"/>
              </a:ext>
            </a:extLst>
          </p:cNvPr>
          <p:cNvSpPr>
            <a:spLocks noGrp="1"/>
          </p:cNvSpPr>
          <p:nvPr>
            <p:ph type="dt" sz="half" idx="10"/>
          </p:nvPr>
        </p:nvSpPr>
        <p:spPr/>
        <p:txBody>
          <a:bodyPr/>
          <a:lstStyle/>
          <a:p>
            <a:fld id="{A6A44522-589A-B248-B4F5-3FB8D066F956}" type="datetimeFigureOut">
              <a:rPr lang="en-US" smtClean="0"/>
              <a:t>8/12/24</a:t>
            </a:fld>
            <a:endParaRPr lang="en-US"/>
          </a:p>
        </p:txBody>
      </p:sp>
      <p:sp>
        <p:nvSpPr>
          <p:cNvPr id="4" name="Footer Placeholder 3">
            <a:extLst>
              <a:ext uri="{FF2B5EF4-FFF2-40B4-BE49-F238E27FC236}">
                <a16:creationId xmlns:a16="http://schemas.microsoft.com/office/drawing/2014/main" id="{552270F2-1727-96DE-E878-C40FC403799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585C5D1-03E0-8383-B508-0ACF9CD630C0}"/>
              </a:ext>
            </a:extLst>
          </p:cNvPr>
          <p:cNvSpPr>
            <a:spLocks noGrp="1"/>
          </p:cNvSpPr>
          <p:nvPr>
            <p:ph type="sldNum" sz="quarter" idx="12"/>
          </p:nvPr>
        </p:nvSpPr>
        <p:spPr/>
        <p:txBody>
          <a:bodyPr/>
          <a:lstStyle/>
          <a:p>
            <a:fld id="{1D7FBF1C-4C42-E241-8F65-CA79666180EE}" type="slidenum">
              <a:rPr lang="en-US" smtClean="0"/>
              <a:t>‹#›</a:t>
            </a:fld>
            <a:endParaRPr lang="en-US"/>
          </a:p>
        </p:txBody>
      </p:sp>
    </p:spTree>
    <p:extLst>
      <p:ext uri="{BB962C8B-B14F-4D97-AF65-F5344CB8AC3E}">
        <p14:creationId xmlns:p14="http://schemas.microsoft.com/office/powerpoint/2010/main" val="2149769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F514D1B-9EE3-D95E-65E0-BE2E26BB7089}"/>
              </a:ext>
            </a:extLst>
          </p:cNvPr>
          <p:cNvSpPr>
            <a:spLocks noGrp="1"/>
          </p:cNvSpPr>
          <p:nvPr>
            <p:ph type="dt" sz="half" idx="10"/>
          </p:nvPr>
        </p:nvSpPr>
        <p:spPr/>
        <p:txBody>
          <a:bodyPr/>
          <a:lstStyle/>
          <a:p>
            <a:fld id="{A6A44522-589A-B248-B4F5-3FB8D066F956}" type="datetimeFigureOut">
              <a:rPr lang="en-US" smtClean="0"/>
              <a:t>8/12/24</a:t>
            </a:fld>
            <a:endParaRPr lang="en-US"/>
          </a:p>
        </p:txBody>
      </p:sp>
      <p:sp>
        <p:nvSpPr>
          <p:cNvPr id="3" name="Footer Placeholder 2">
            <a:extLst>
              <a:ext uri="{FF2B5EF4-FFF2-40B4-BE49-F238E27FC236}">
                <a16:creationId xmlns:a16="http://schemas.microsoft.com/office/drawing/2014/main" id="{1FC675F6-98C0-8F9E-FD1E-C163DDAD2B7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A31617F-F5B2-7E15-A7CD-009426976580}"/>
              </a:ext>
            </a:extLst>
          </p:cNvPr>
          <p:cNvSpPr>
            <a:spLocks noGrp="1"/>
          </p:cNvSpPr>
          <p:nvPr>
            <p:ph type="sldNum" sz="quarter" idx="12"/>
          </p:nvPr>
        </p:nvSpPr>
        <p:spPr/>
        <p:txBody>
          <a:bodyPr/>
          <a:lstStyle/>
          <a:p>
            <a:fld id="{1D7FBF1C-4C42-E241-8F65-CA79666180EE}" type="slidenum">
              <a:rPr lang="en-US" smtClean="0"/>
              <a:t>‹#›</a:t>
            </a:fld>
            <a:endParaRPr lang="en-US"/>
          </a:p>
        </p:txBody>
      </p:sp>
    </p:spTree>
    <p:extLst>
      <p:ext uri="{BB962C8B-B14F-4D97-AF65-F5344CB8AC3E}">
        <p14:creationId xmlns:p14="http://schemas.microsoft.com/office/powerpoint/2010/main" val="3544646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11E77-F4B3-5A28-26CC-A5DD04594D7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F030D466-88F2-7808-696F-D29761A1DB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E27724A8-15AD-4442-1D9A-10EAE64848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389D231-6009-EE0A-1133-5D2F6B3FBBF3}"/>
              </a:ext>
            </a:extLst>
          </p:cNvPr>
          <p:cNvSpPr>
            <a:spLocks noGrp="1"/>
          </p:cNvSpPr>
          <p:nvPr>
            <p:ph type="dt" sz="half" idx="10"/>
          </p:nvPr>
        </p:nvSpPr>
        <p:spPr/>
        <p:txBody>
          <a:bodyPr/>
          <a:lstStyle/>
          <a:p>
            <a:fld id="{A6A44522-589A-B248-B4F5-3FB8D066F956}" type="datetimeFigureOut">
              <a:rPr lang="en-US" smtClean="0"/>
              <a:t>8/12/24</a:t>
            </a:fld>
            <a:endParaRPr lang="en-US"/>
          </a:p>
        </p:txBody>
      </p:sp>
      <p:sp>
        <p:nvSpPr>
          <p:cNvPr id="6" name="Footer Placeholder 5">
            <a:extLst>
              <a:ext uri="{FF2B5EF4-FFF2-40B4-BE49-F238E27FC236}">
                <a16:creationId xmlns:a16="http://schemas.microsoft.com/office/drawing/2014/main" id="{76F3888C-DB95-30AD-30CE-A90ACECA09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946FC5-ADC6-5240-4C9C-A59434FEF3CE}"/>
              </a:ext>
            </a:extLst>
          </p:cNvPr>
          <p:cNvSpPr>
            <a:spLocks noGrp="1"/>
          </p:cNvSpPr>
          <p:nvPr>
            <p:ph type="sldNum" sz="quarter" idx="12"/>
          </p:nvPr>
        </p:nvSpPr>
        <p:spPr/>
        <p:txBody>
          <a:bodyPr/>
          <a:lstStyle/>
          <a:p>
            <a:fld id="{1D7FBF1C-4C42-E241-8F65-CA79666180EE}" type="slidenum">
              <a:rPr lang="en-US" smtClean="0"/>
              <a:t>‹#›</a:t>
            </a:fld>
            <a:endParaRPr lang="en-US"/>
          </a:p>
        </p:txBody>
      </p:sp>
    </p:spTree>
    <p:extLst>
      <p:ext uri="{BB962C8B-B14F-4D97-AF65-F5344CB8AC3E}">
        <p14:creationId xmlns:p14="http://schemas.microsoft.com/office/powerpoint/2010/main" val="4190943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1057D-B399-59C8-4D39-472545E5C2D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255F68E8-D069-611D-FF89-F4A0870C46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0FE5021-B0F7-7267-AC5C-3D276B3979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5DDAB70-DA52-61AB-2D83-2131DE567AE3}"/>
              </a:ext>
            </a:extLst>
          </p:cNvPr>
          <p:cNvSpPr>
            <a:spLocks noGrp="1"/>
          </p:cNvSpPr>
          <p:nvPr>
            <p:ph type="dt" sz="half" idx="10"/>
          </p:nvPr>
        </p:nvSpPr>
        <p:spPr/>
        <p:txBody>
          <a:bodyPr/>
          <a:lstStyle/>
          <a:p>
            <a:fld id="{A6A44522-589A-B248-B4F5-3FB8D066F956}" type="datetimeFigureOut">
              <a:rPr lang="en-US" smtClean="0"/>
              <a:t>8/12/24</a:t>
            </a:fld>
            <a:endParaRPr lang="en-US"/>
          </a:p>
        </p:txBody>
      </p:sp>
      <p:sp>
        <p:nvSpPr>
          <p:cNvPr id="6" name="Footer Placeholder 5">
            <a:extLst>
              <a:ext uri="{FF2B5EF4-FFF2-40B4-BE49-F238E27FC236}">
                <a16:creationId xmlns:a16="http://schemas.microsoft.com/office/drawing/2014/main" id="{46720777-13CB-7E6B-02EE-AF3A8910CC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5875D0-57DB-C4E1-E9A6-750B79D3851E}"/>
              </a:ext>
            </a:extLst>
          </p:cNvPr>
          <p:cNvSpPr>
            <a:spLocks noGrp="1"/>
          </p:cNvSpPr>
          <p:nvPr>
            <p:ph type="sldNum" sz="quarter" idx="12"/>
          </p:nvPr>
        </p:nvSpPr>
        <p:spPr/>
        <p:txBody>
          <a:bodyPr/>
          <a:lstStyle/>
          <a:p>
            <a:fld id="{1D7FBF1C-4C42-E241-8F65-CA79666180EE}" type="slidenum">
              <a:rPr lang="en-US" smtClean="0"/>
              <a:t>‹#›</a:t>
            </a:fld>
            <a:endParaRPr lang="en-US"/>
          </a:p>
        </p:txBody>
      </p:sp>
    </p:spTree>
    <p:extLst>
      <p:ext uri="{BB962C8B-B14F-4D97-AF65-F5344CB8AC3E}">
        <p14:creationId xmlns:p14="http://schemas.microsoft.com/office/powerpoint/2010/main" val="690574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ECFB64-B559-A583-2DC4-E0FD83BC0E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1E8E030-30DE-91C5-6302-A880DEF0B9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4417CFB-3AC1-1E42-F630-1AE337F996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A44522-589A-B248-B4F5-3FB8D066F956}" type="datetimeFigureOut">
              <a:rPr lang="en-US" smtClean="0"/>
              <a:t>8/12/24</a:t>
            </a:fld>
            <a:endParaRPr lang="en-US"/>
          </a:p>
        </p:txBody>
      </p:sp>
      <p:sp>
        <p:nvSpPr>
          <p:cNvPr id="5" name="Footer Placeholder 4">
            <a:extLst>
              <a:ext uri="{FF2B5EF4-FFF2-40B4-BE49-F238E27FC236}">
                <a16:creationId xmlns:a16="http://schemas.microsoft.com/office/drawing/2014/main" id="{01D75F04-46DB-51D7-A611-C67CA293A4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465ADB6-9D94-1DC4-541C-205B20AC6C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7FBF1C-4C42-E241-8F65-CA79666180EE}" type="slidenum">
              <a:rPr lang="en-US" smtClean="0"/>
              <a:t>‹#›</a:t>
            </a:fld>
            <a:endParaRPr lang="en-US"/>
          </a:p>
        </p:txBody>
      </p:sp>
    </p:spTree>
    <p:extLst>
      <p:ext uri="{BB962C8B-B14F-4D97-AF65-F5344CB8AC3E}">
        <p14:creationId xmlns:p14="http://schemas.microsoft.com/office/powerpoint/2010/main" val="21273805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99F08-CEFF-12D4-4C29-EB328205DCD8}"/>
              </a:ext>
            </a:extLst>
          </p:cNvPr>
          <p:cNvSpPr>
            <a:spLocks noGrp="1"/>
          </p:cNvSpPr>
          <p:nvPr>
            <p:ph type="ctrTitle"/>
          </p:nvPr>
        </p:nvSpPr>
        <p:spPr>
          <a:xfrm>
            <a:off x="193964" y="593766"/>
            <a:ext cx="11804072" cy="1508166"/>
          </a:xfrm>
        </p:spPr>
        <p:txBody>
          <a:bodyPr>
            <a:noAutofit/>
          </a:bodyPr>
          <a:lstStyle/>
          <a:p>
            <a:r>
              <a:rPr lang="en-US" b="1" dirty="0">
                <a:solidFill>
                  <a:schemeClr val="accent6">
                    <a:lumMod val="75000"/>
                  </a:schemeClr>
                </a:solidFill>
                <a:latin typeface="Arial" panose="020B0604020202020204" pitchFamily="34" charset="0"/>
                <a:cs typeface="Arial" panose="020B0604020202020204" pitchFamily="34" charset="0"/>
              </a:rPr>
              <a:t>Government Polytechnic </a:t>
            </a:r>
            <a:r>
              <a:rPr lang="en-US" b="1" dirty="0" err="1">
                <a:solidFill>
                  <a:schemeClr val="accent6">
                    <a:lumMod val="75000"/>
                  </a:schemeClr>
                </a:solidFill>
                <a:latin typeface="Arial" panose="020B0604020202020204" pitchFamily="34" charset="0"/>
                <a:cs typeface="Arial" panose="020B0604020202020204" pitchFamily="34" charset="0"/>
              </a:rPr>
              <a:t>Chhapar</a:t>
            </a:r>
            <a:endParaRPr lang="en-US" b="1" dirty="0">
              <a:solidFill>
                <a:schemeClr val="accent6">
                  <a:lumMod val="75000"/>
                </a:schemeClr>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C4307F6D-35DB-5A62-BFCD-2748F319330B}"/>
              </a:ext>
            </a:extLst>
          </p:cNvPr>
          <p:cNvSpPr>
            <a:spLocks noGrp="1"/>
          </p:cNvSpPr>
          <p:nvPr>
            <p:ph type="subTitle" idx="1"/>
          </p:nvPr>
        </p:nvSpPr>
        <p:spPr>
          <a:xfrm>
            <a:off x="1524000" y="1947553"/>
            <a:ext cx="9144000" cy="4690753"/>
          </a:xfrm>
        </p:spPr>
        <p:txBody>
          <a:bodyPr>
            <a:normAutofit fontScale="85000" lnSpcReduction="20000"/>
          </a:bodyPr>
          <a:lstStyle/>
          <a:p>
            <a:endParaRPr lang="en-US" sz="4000" dirty="0">
              <a:solidFill>
                <a:schemeClr val="accent2">
                  <a:lumMod val="75000"/>
                </a:schemeClr>
              </a:solidFill>
              <a:latin typeface="Arial" panose="020B0604020202020204" pitchFamily="34" charset="0"/>
              <a:cs typeface="Arial" panose="020B0604020202020204" pitchFamily="34" charset="0"/>
            </a:endParaRPr>
          </a:p>
          <a:p>
            <a:endParaRPr lang="en-US" sz="4000" dirty="0">
              <a:solidFill>
                <a:schemeClr val="accent2">
                  <a:lumMod val="75000"/>
                </a:schemeClr>
              </a:solidFill>
              <a:latin typeface="Arial" panose="020B0604020202020204" pitchFamily="34" charset="0"/>
              <a:cs typeface="Arial" panose="020B0604020202020204" pitchFamily="34" charset="0"/>
            </a:endParaRPr>
          </a:p>
          <a:p>
            <a:r>
              <a:rPr lang="en-US" sz="4000" dirty="0">
                <a:solidFill>
                  <a:schemeClr val="accent2">
                    <a:lumMod val="75000"/>
                  </a:schemeClr>
                </a:solidFill>
                <a:latin typeface="Arial" panose="020B0604020202020204" pitchFamily="34" charset="0"/>
                <a:cs typeface="Arial" panose="020B0604020202020204" pitchFamily="34" charset="0"/>
              </a:rPr>
              <a:t>Mechanical Engineering Department </a:t>
            </a:r>
          </a:p>
          <a:p>
            <a:r>
              <a:rPr lang="en-US" sz="4000" dirty="0">
                <a:solidFill>
                  <a:schemeClr val="accent2">
                    <a:lumMod val="75000"/>
                  </a:schemeClr>
                </a:solidFill>
                <a:latin typeface="Arial" panose="020B0604020202020204" pitchFamily="34" charset="0"/>
                <a:cs typeface="Arial" panose="020B0604020202020204" pitchFamily="34" charset="0"/>
              </a:rPr>
              <a:t>Machine Design E-Content</a:t>
            </a:r>
          </a:p>
          <a:p>
            <a:endParaRPr lang="en-US" sz="4000" dirty="0">
              <a:latin typeface="Arial" panose="020B0604020202020204" pitchFamily="34" charset="0"/>
              <a:cs typeface="Arial" panose="020B0604020202020204" pitchFamily="34" charset="0"/>
            </a:endParaRPr>
          </a:p>
          <a:p>
            <a:pPr algn="l"/>
            <a:endParaRPr lang="en-US" sz="2800" dirty="0">
              <a:latin typeface="Arial" panose="020B0604020202020204" pitchFamily="34" charset="0"/>
              <a:cs typeface="Arial" panose="020B0604020202020204" pitchFamily="34" charset="0"/>
            </a:endParaRPr>
          </a:p>
          <a:p>
            <a:pPr algn="l"/>
            <a:endParaRPr lang="en-US" sz="2800" dirty="0">
              <a:solidFill>
                <a:srgbClr val="0070C0"/>
              </a:solidFill>
              <a:latin typeface="Arial" panose="020B0604020202020204" pitchFamily="34" charset="0"/>
              <a:cs typeface="Arial" panose="020B0604020202020204" pitchFamily="34" charset="0"/>
            </a:endParaRPr>
          </a:p>
          <a:p>
            <a:pPr algn="l"/>
            <a:r>
              <a:rPr lang="en-US" sz="2800" dirty="0">
                <a:solidFill>
                  <a:srgbClr val="0070C0"/>
                </a:solidFill>
                <a:latin typeface="Arial" panose="020B0604020202020204" pitchFamily="34" charset="0"/>
                <a:cs typeface="Arial" panose="020B0604020202020204" pitchFamily="34" charset="0"/>
              </a:rPr>
              <a:t>By: 	Rupesh Kumar</a:t>
            </a:r>
          </a:p>
          <a:p>
            <a:pPr algn="l"/>
            <a:r>
              <a:rPr lang="en-US" sz="2800" dirty="0">
                <a:solidFill>
                  <a:srgbClr val="0070C0"/>
                </a:solidFill>
                <a:latin typeface="Arial" panose="020B0604020202020204" pitchFamily="34" charset="0"/>
                <a:cs typeface="Arial" panose="020B0604020202020204" pitchFamily="34" charset="0"/>
              </a:rPr>
              <a:t>	Lecturer in Mechanical Engineering</a:t>
            </a:r>
          </a:p>
          <a:p>
            <a:pPr algn="l"/>
            <a:r>
              <a:rPr lang="en-US" sz="2800" dirty="0">
                <a:solidFill>
                  <a:srgbClr val="0070C0"/>
                </a:solidFill>
                <a:latin typeface="Arial" panose="020B0604020202020204" pitchFamily="34" charset="0"/>
                <a:cs typeface="Arial" panose="020B0604020202020204" pitchFamily="34" charset="0"/>
              </a:rPr>
              <a:t>	Govt. Polytechnic </a:t>
            </a:r>
            <a:r>
              <a:rPr lang="en-US" sz="2800" dirty="0" err="1">
                <a:solidFill>
                  <a:srgbClr val="0070C0"/>
                </a:solidFill>
                <a:latin typeface="Arial" panose="020B0604020202020204" pitchFamily="34" charset="0"/>
                <a:cs typeface="Arial" panose="020B0604020202020204" pitchFamily="34" charset="0"/>
              </a:rPr>
              <a:t>Chhapar</a:t>
            </a:r>
            <a:endParaRPr lang="en-US"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8066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17E035-B56B-D60A-1297-9B01F9C31E31}"/>
              </a:ext>
            </a:extLst>
          </p:cNvPr>
          <p:cNvSpPr>
            <a:spLocks noGrp="1"/>
          </p:cNvSpPr>
          <p:nvPr>
            <p:ph idx="1"/>
          </p:nvPr>
        </p:nvSpPr>
        <p:spPr>
          <a:xfrm>
            <a:off x="273131" y="831273"/>
            <a:ext cx="11459689" cy="5887233"/>
          </a:xfrm>
        </p:spPr>
        <p:txBody>
          <a:bodyPr>
            <a:noAutofit/>
          </a:bodyPr>
          <a:lstStyle/>
          <a:p>
            <a:pPr marL="0" indent="0" algn="just">
              <a:spcBef>
                <a:spcPts val="450"/>
              </a:spcBef>
              <a:spcAft>
                <a:spcPts val="0"/>
              </a:spcAft>
              <a:buNone/>
            </a:pPr>
            <a:r>
              <a:rPr lang="en-US" sz="2000" b="1"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Definition</a:t>
            </a:r>
            <a:r>
              <a:rPr lang="en-US" sz="2000" b="1" spc="-10"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b="1"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of Key</a:t>
            </a:r>
            <a:r>
              <a:rPr lang="en-US" sz="2000" b="1" spc="-5"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b="1"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and</a:t>
            </a:r>
            <a:r>
              <a:rPr lang="en-US" sz="2000" b="1" spc="-5"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b="1"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function</a:t>
            </a:r>
            <a:r>
              <a:rPr lang="en-US" sz="2000" b="1" spc="-5"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b="1"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of</a:t>
            </a:r>
            <a:r>
              <a:rPr lang="en-US" sz="2000" b="1" spc="-10"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b="1"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key</a:t>
            </a:r>
            <a:endParaRPr lang="en-IN" sz="2000" dirty="0">
              <a:solidFill>
                <a:schemeClr val="accent2">
                  <a:lumMod val="75000"/>
                </a:schemeClr>
              </a:solidFill>
              <a:effectLst/>
              <a:latin typeface="Times New Roman" panose="02020603050405020304" pitchFamily="18" charset="0"/>
              <a:ea typeface="Times New Roman" panose="02020603050405020304" pitchFamily="18" charset="0"/>
            </a:endParaRPr>
          </a:p>
          <a:p>
            <a:pPr marL="88900" algn="just">
              <a:lnSpc>
                <a:spcPct val="115000"/>
              </a:lnSpc>
              <a:spcBef>
                <a:spcPts val="450"/>
              </a:spcBef>
              <a:spcAft>
                <a:spcPts val="0"/>
              </a:spcAft>
            </a:pPr>
            <a:r>
              <a:rPr lang="en-US" sz="2000" dirty="0">
                <a:effectLst/>
                <a:latin typeface="Times New Roman" panose="02020603050405020304" pitchFamily="18" charset="0"/>
                <a:ea typeface="Times New Roman" panose="02020603050405020304" pitchFamily="18" charset="0"/>
              </a:rPr>
              <a:t>Key</a:t>
            </a:r>
            <a:r>
              <a:rPr lang="en-US" sz="2000" spc="8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is</a:t>
            </a:r>
            <a:r>
              <a:rPr lang="en-US" sz="2000" spc="12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a</a:t>
            </a:r>
            <a:r>
              <a:rPr lang="en-US" sz="2000" spc="12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machine</a:t>
            </a:r>
            <a:r>
              <a:rPr lang="en-US" sz="2000" spc="12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element</a:t>
            </a:r>
            <a:r>
              <a:rPr lang="en-US" sz="2000" spc="12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which</a:t>
            </a:r>
            <a:r>
              <a:rPr lang="en-US" sz="2000" spc="12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is</a:t>
            </a:r>
            <a:r>
              <a:rPr lang="en-US" sz="2000" spc="13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used</a:t>
            </a:r>
            <a:r>
              <a:rPr lang="en-US" sz="2000" spc="11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to</a:t>
            </a:r>
            <a:r>
              <a:rPr lang="en-US" sz="2000" spc="12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connect</a:t>
            </a:r>
            <a:r>
              <a:rPr lang="en-US" sz="2000" spc="13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the</a:t>
            </a:r>
            <a:r>
              <a:rPr lang="en-US" sz="2000" spc="12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transmission</a:t>
            </a:r>
            <a:r>
              <a:rPr lang="en-US" sz="2000" spc="12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shaft</a:t>
            </a:r>
            <a:r>
              <a:rPr lang="en-US" sz="2000" spc="12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to</a:t>
            </a:r>
            <a:r>
              <a:rPr lang="en-US" sz="2000" spc="12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rotating</a:t>
            </a:r>
            <a:r>
              <a:rPr lang="en-US" sz="2000" spc="11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machine</a:t>
            </a:r>
            <a:r>
              <a:rPr lang="en-US" sz="2000" spc="-28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elements</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like pulley,</a:t>
            </a:r>
            <a:r>
              <a:rPr lang="en-US" sz="2000" spc="1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gear, sprocket or</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flywheel.</a:t>
            </a:r>
            <a:endParaRPr lang="en-IN" sz="2000" dirty="0">
              <a:effectLst/>
              <a:latin typeface="Times New Roman" panose="02020603050405020304" pitchFamily="18" charset="0"/>
              <a:ea typeface="Times New Roman" panose="02020603050405020304" pitchFamily="18" charset="0"/>
            </a:endParaRPr>
          </a:p>
          <a:p>
            <a:pPr marL="88900" marR="289560" algn="just">
              <a:lnSpc>
                <a:spcPct val="115000"/>
              </a:lnSpc>
              <a:spcBef>
                <a:spcPts val="975"/>
              </a:spcBef>
              <a:spcAft>
                <a:spcPts val="0"/>
              </a:spcAft>
            </a:pPr>
            <a:r>
              <a:rPr lang="en-US" sz="2000" dirty="0">
                <a:effectLst/>
                <a:latin typeface="Times New Roman" panose="02020603050405020304" pitchFamily="18" charset="0"/>
                <a:ea typeface="Times New Roman" panose="02020603050405020304" pitchFamily="18" charset="0"/>
              </a:rPr>
              <a:t>Keys</a:t>
            </a:r>
            <a:r>
              <a:rPr lang="en-US" sz="2000" spc="24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provide</a:t>
            </a:r>
            <a:r>
              <a:rPr lang="en-US" sz="2000" spc="25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a</a:t>
            </a:r>
            <a:r>
              <a:rPr lang="en-US" sz="2000" spc="24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positive</a:t>
            </a:r>
            <a:r>
              <a:rPr lang="en-US" sz="2000" spc="24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means</a:t>
            </a:r>
            <a:r>
              <a:rPr lang="en-US" sz="2000" spc="24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of</a:t>
            </a:r>
            <a:r>
              <a:rPr lang="en-US" sz="2000" spc="24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transmitting</a:t>
            </a:r>
            <a:r>
              <a:rPr lang="en-US" sz="2000" spc="25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torque</a:t>
            </a:r>
            <a:r>
              <a:rPr lang="en-US" sz="2000" spc="24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between</a:t>
            </a:r>
            <a:r>
              <a:rPr lang="en-US" sz="2000" spc="24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shaft</a:t>
            </a:r>
            <a:r>
              <a:rPr lang="en-US" sz="2000" spc="26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and</a:t>
            </a:r>
            <a:r>
              <a:rPr lang="en-US" sz="2000" spc="25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hub</a:t>
            </a:r>
            <a:r>
              <a:rPr lang="en-US" sz="2000" spc="25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of</a:t>
            </a:r>
            <a:r>
              <a:rPr lang="en-US" sz="2000" spc="24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the</a:t>
            </a:r>
            <a:r>
              <a:rPr lang="en-US" sz="2000" spc="24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mating</a:t>
            </a:r>
            <a:r>
              <a:rPr lang="en-US" sz="2000" spc="-28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element.</a:t>
            </a:r>
            <a:endParaRPr lang="en-IN" sz="2000" dirty="0">
              <a:effectLst/>
              <a:latin typeface="Times New Roman" panose="02020603050405020304" pitchFamily="18" charset="0"/>
              <a:ea typeface="Times New Roman" panose="02020603050405020304" pitchFamily="18" charset="0"/>
            </a:endParaRPr>
          </a:p>
          <a:p>
            <a:pPr marL="0" indent="0" algn="just">
              <a:spcBef>
                <a:spcPts val="1015"/>
              </a:spcBef>
              <a:spcAft>
                <a:spcPts val="0"/>
              </a:spcAft>
              <a:buNone/>
            </a:pPr>
            <a:r>
              <a:rPr lang="en-US" sz="2000" b="1"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Definition</a:t>
            </a:r>
            <a:r>
              <a:rPr lang="en-US" sz="2000" b="1" spc="-10"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b="1"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of keyway</a:t>
            </a:r>
            <a:endParaRPr lang="en-IN" sz="2000" dirty="0">
              <a:solidFill>
                <a:schemeClr val="accent2">
                  <a:lumMod val="75000"/>
                </a:schemeClr>
              </a:solidFill>
              <a:effectLst/>
              <a:latin typeface="Microsoft Sans Serif" panose="020B0604020202020204" pitchFamily="34" charset="0"/>
              <a:ea typeface="Microsoft Sans Serif" panose="020B0604020202020204" pitchFamily="34" charset="0"/>
            </a:endParaRPr>
          </a:p>
          <a:p>
            <a:pPr marL="88900" algn="just">
              <a:lnSpc>
                <a:spcPct val="116000"/>
              </a:lnSpc>
              <a:spcBef>
                <a:spcPts val="1165"/>
              </a:spcBef>
              <a:spcAft>
                <a:spcPts val="0"/>
              </a:spcAft>
            </a:pPr>
            <a:r>
              <a:rPr lang="en-US" sz="2000" dirty="0">
                <a:effectLst/>
                <a:latin typeface="Times New Roman" panose="02020603050405020304" pitchFamily="18" charset="0"/>
                <a:ea typeface="Times New Roman" panose="02020603050405020304" pitchFamily="18" charset="0"/>
              </a:rPr>
              <a:t>A</a:t>
            </a:r>
            <a:r>
              <a:rPr lang="en-US" sz="2000" spc="6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slot</a:t>
            </a:r>
            <a:r>
              <a:rPr lang="en-US" sz="2000" spc="7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is</a:t>
            </a:r>
            <a:r>
              <a:rPr lang="en-US" sz="2000" spc="7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machined</a:t>
            </a:r>
            <a:r>
              <a:rPr lang="en-US" sz="2000" spc="7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in</a:t>
            </a:r>
            <a:r>
              <a:rPr lang="en-US" sz="2000" spc="7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the</a:t>
            </a:r>
            <a:r>
              <a:rPr lang="en-US" sz="2000" spc="6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shaft</a:t>
            </a:r>
            <a:r>
              <a:rPr lang="en-US" sz="2000" spc="8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or</a:t>
            </a:r>
            <a:r>
              <a:rPr lang="en-US" sz="2000" spc="7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in</a:t>
            </a:r>
            <a:r>
              <a:rPr lang="en-US" sz="2000" spc="7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the</a:t>
            </a:r>
            <a:r>
              <a:rPr lang="en-US" sz="2000" spc="6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hub</a:t>
            </a:r>
            <a:r>
              <a:rPr lang="en-US" sz="2000" spc="7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or</a:t>
            </a:r>
            <a:r>
              <a:rPr lang="en-US" sz="2000" spc="9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both</a:t>
            </a:r>
            <a:r>
              <a:rPr lang="en-US" sz="2000" spc="7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to</a:t>
            </a:r>
            <a:r>
              <a:rPr lang="en-US" sz="2000" spc="7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accommodate</a:t>
            </a:r>
            <a:r>
              <a:rPr lang="en-US" sz="2000" spc="6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the</a:t>
            </a:r>
            <a:r>
              <a:rPr lang="en-US" sz="2000" spc="6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key</a:t>
            </a:r>
            <a:r>
              <a:rPr lang="en-US" sz="2000" spc="5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is</a:t>
            </a:r>
            <a:r>
              <a:rPr lang="en-US" sz="2000" spc="7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called</a:t>
            </a:r>
            <a:r>
              <a:rPr lang="en-US" sz="2000" spc="7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keyway.</a:t>
            </a:r>
            <a:r>
              <a:rPr lang="en-US" sz="2000" spc="-28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Keyway</a:t>
            </a:r>
            <a:r>
              <a:rPr lang="en-US" sz="2000" spc="-2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reduces the strength of</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the shaft as it</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results in stress concentration.</a:t>
            </a:r>
            <a:endParaRPr lang="en-IN" sz="2000" dirty="0">
              <a:effectLst/>
              <a:latin typeface="Times New Roman" panose="02020603050405020304" pitchFamily="18" charset="0"/>
              <a:ea typeface="Times New Roman" panose="02020603050405020304" pitchFamily="18" charset="0"/>
            </a:endParaRPr>
          </a:p>
          <a:p>
            <a:pPr marL="88900" algn="just">
              <a:spcBef>
                <a:spcPts val="945"/>
              </a:spcBef>
              <a:spcAft>
                <a:spcPts val="0"/>
              </a:spcAft>
            </a:pPr>
            <a:r>
              <a:rPr lang="en-US" sz="2000" dirty="0">
                <a:effectLst/>
                <a:latin typeface="Times New Roman" panose="02020603050405020304" pitchFamily="18" charset="0"/>
                <a:ea typeface="Times New Roman" panose="02020603050405020304" pitchFamily="18" charset="0"/>
              </a:rPr>
              <a:t>Keys</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are</a:t>
            </a:r>
            <a:r>
              <a:rPr lang="en-US" sz="2000" spc="-1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made</a:t>
            </a:r>
            <a:r>
              <a:rPr lang="en-US" sz="2000" spc="-1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of ductile materials.</a:t>
            </a:r>
            <a:endParaRPr lang="en-IN" sz="2000" dirty="0">
              <a:effectLst/>
              <a:latin typeface="Times New Roman" panose="02020603050405020304" pitchFamily="18" charset="0"/>
              <a:ea typeface="Times New Roman" panose="02020603050405020304" pitchFamily="18" charset="0"/>
            </a:endParaRPr>
          </a:p>
          <a:p>
            <a:pPr marL="88900" algn="just">
              <a:spcBef>
                <a:spcPts val="450"/>
              </a:spcBef>
              <a:spcAft>
                <a:spcPts val="0"/>
              </a:spcAft>
            </a:pPr>
            <a:r>
              <a:rPr lang="en-US" sz="2000" b="1"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Types</a:t>
            </a:r>
            <a:r>
              <a:rPr lang="en-US" sz="2000" b="1" spc="-10"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b="1"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of Keys</a:t>
            </a:r>
            <a:endParaRPr lang="en-IN" sz="2000" dirty="0">
              <a:solidFill>
                <a:schemeClr val="accent2">
                  <a:lumMod val="75000"/>
                </a:schemeClr>
              </a:solidFill>
              <a:effectLst/>
              <a:latin typeface="Times New Roman" panose="02020603050405020304" pitchFamily="18" charset="0"/>
              <a:ea typeface="Times New Roman" panose="02020603050405020304" pitchFamily="18" charset="0"/>
            </a:endParaRPr>
          </a:p>
          <a:p>
            <a:pPr marL="88900" algn="just">
              <a:spcBef>
                <a:spcPts val="450"/>
              </a:spcBef>
              <a:spcAft>
                <a:spcPts val="0"/>
              </a:spcAft>
            </a:pPr>
            <a:r>
              <a:rPr lang="en-US" sz="2000" dirty="0">
                <a:effectLst/>
                <a:latin typeface="Times New Roman" panose="02020603050405020304" pitchFamily="18" charset="0"/>
                <a:ea typeface="Times New Roman" panose="02020603050405020304" pitchFamily="18" charset="0"/>
              </a:rPr>
              <a:t>Common</a:t>
            </a:r>
            <a:r>
              <a:rPr lang="en-US" sz="2000" spc="-1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types</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of</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keys</a:t>
            </a:r>
            <a:r>
              <a:rPr lang="en-US" sz="2000" spc="-1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are:</a:t>
            </a:r>
            <a:endParaRPr lang="en-IN" sz="2000" dirty="0">
              <a:effectLst/>
              <a:latin typeface="Times New Roman" panose="02020603050405020304" pitchFamily="18" charset="0"/>
              <a:ea typeface="Times New Roman" panose="02020603050405020304" pitchFamily="18" charset="0"/>
            </a:endParaRPr>
          </a:p>
          <a:p>
            <a:pPr marL="342900" lvl="0" indent="-342900" algn="just">
              <a:spcBef>
                <a:spcPts val="450"/>
              </a:spcBef>
              <a:spcAft>
                <a:spcPts val="0"/>
              </a:spcAft>
              <a:buSzPts val="1200"/>
              <a:buFont typeface="Times New Roman" panose="02020603050405020304" pitchFamily="18" charset="0"/>
              <a:buAutoNum type="arabicPeriod"/>
              <a:tabLst>
                <a:tab pos="241935" algn="l"/>
                <a:tab pos="1022985" algn="l"/>
              </a:tabLst>
            </a:pPr>
            <a:r>
              <a:rPr lang="en-US" sz="2000" dirty="0">
                <a:effectLst/>
                <a:latin typeface="Times New Roman" panose="02020603050405020304" pitchFamily="18" charset="0"/>
                <a:ea typeface="Times New Roman" panose="02020603050405020304" pitchFamily="18" charset="0"/>
                <a:cs typeface="Arial MT"/>
              </a:rPr>
              <a:t>Sunk</a:t>
            </a:r>
            <a:r>
              <a:rPr lang="en-US" sz="2000" spc="-10" dirty="0">
                <a:effectLst/>
                <a:latin typeface="Times New Roman" panose="02020603050405020304" pitchFamily="18" charset="0"/>
                <a:ea typeface="Times New Roman" panose="02020603050405020304" pitchFamily="18" charset="0"/>
                <a:cs typeface="Arial MT"/>
              </a:rPr>
              <a:t> </a:t>
            </a:r>
            <a:r>
              <a:rPr lang="en-US" sz="2000" dirty="0">
                <a:effectLst/>
                <a:latin typeface="Times New Roman" panose="02020603050405020304" pitchFamily="18" charset="0"/>
                <a:ea typeface="Times New Roman" panose="02020603050405020304" pitchFamily="18" charset="0"/>
                <a:cs typeface="Arial MT"/>
              </a:rPr>
              <a:t>keys	2.</a:t>
            </a:r>
            <a:r>
              <a:rPr lang="en-US" sz="2000" spc="-5" dirty="0">
                <a:effectLst/>
                <a:latin typeface="Times New Roman" panose="02020603050405020304" pitchFamily="18" charset="0"/>
                <a:ea typeface="Times New Roman" panose="02020603050405020304" pitchFamily="18" charset="0"/>
                <a:cs typeface="Arial MT"/>
              </a:rPr>
              <a:t> </a:t>
            </a:r>
            <a:r>
              <a:rPr lang="en-US" sz="2000" dirty="0">
                <a:effectLst/>
                <a:latin typeface="Times New Roman" panose="02020603050405020304" pitchFamily="18" charset="0"/>
                <a:ea typeface="Times New Roman" panose="02020603050405020304" pitchFamily="18" charset="0"/>
                <a:cs typeface="Arial MT"/>
              </a:rPr>
              <a:t>Saddle</a:t>
            </a:r>
            <a:r>
              <a:rPr lang="en-US" sz="2000" spc="-5" dirty="0">
                <a:effectLst/>
                <a:latin typeface="Times New Roman" panose="02020603050405020304" pitchFamily="18" charset="0"/>
                <a:ea typeface="Times New Roman" panose="02020603050405020304" pitchFamily="18" charset="0"/>
                <a:cs typeface="Arial MT"/>
              </a:rPr>
              <a:t> </a:t>
            </a:r>
            <a:r>
              <a:rPr lang="en-US" sz="2000" dirty="0">
                <a:effectLst/>
                <a:latin typeface="Times New Roman" panose="02020603050405020304" pitchFamily="18" charset="0"/>
                <a:ea typeface="Times New Roman" panose="02020603050405020304" pitchFamily="18" charset="0"/>
                <a:cs typeface="Arial MT"/>
              </a:rPr>
              <a:t>keys</a:t>
            </a:r>
            <a:endParaRPr lang="en-IN" sz="2000" dirty="0">
              <a:effectLst/>
              <a:latin typeface="Times New Roman" panose="02020603050405020304" pitchFamily="18" charset="0"/>
              <a:ea typeface="Times New Roman" panose="02020603050405020304" pitchFamily="18" charset="0"/>
            </a:endParaRPr>
          </a:p>
          <a:p>
            <a:pPr marL="88900" algn="just">
              <a:spcBef>
                <a:spcPts val="450"/>
              </a:spcBef>
              <a:spcAft>
                <a:spcPts val="0"/>
              </a:spcAft>
            </a:pPr>
            <a:r>
              <a:rPr lang="en-US" sz="2000" b="1"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Sunk</a:t>
            </a:r>
            <a:r>
              <a:rPr lang="en-US" sz="2000" b="1" spc="-15"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b="1"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Keys</a:t>
            </a:r>
            <a:endParaRPr lang="en-IN" sz="2000" dirty="0">
              <a:solidFill>
                <a:schemeClr val="accent2">
                  <a:lumMod val="75000"/>
                </a:schemeClr>
              </a:solidFill>
              <a:effectLst/>
              <a:latin typeface="Times New Roman" panose="02020603050405020304" pitchFamily="18" charset="0"/>
              <a:ea typeface="Times New Roman" panose="02020603050405020304" pitchFamily="18" charset="0"/>
            </a:endParaRPr>
          </a:p>
          <a:p>
            <a:pPr marL="88900" marR="290830" algn="just">
              <a:lnSpc>
                <a:spcPct val="115000"/>
              </a:lnSpc>
              <a:spcBef>
                <a:spcPts val="450"/>
              </a:spcBef>
              <a:spcAft>
                <a:spcPts val="0"/>
              </a:spcAft>
            </a:pPr>
            <a:r>
              <a:rPr lang="en-US" sz="2000" dirty="0">
                <a:effectLst/>
                <a:latin typeface="Times New Roman" panose="02020603050405020304" pitchFamily="18" charset="0"/>
                <a:ea typeface="Times New Roman" panose="02020603050405020304" pitchFamily="18" charset="0"/>
              </a:rPr>
              <a:t>A</a:t>
            </a:r>
            <a:r>
              <a:rPr lang="en-US" sz="2000" spc="9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sunk</a:t>
            </a:r>
            <a:r>
              <a:rPr lang="en-US" sz="2000" spc="10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key</a:t>
            </a:r>
            <a:r>
              <a:rPr lang="en-US" sz="2000" spc="7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is</a:t>
            </a:r>
            <a:r>
              <a:rPr lang="en-US" sz="2000" spc="11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a</a:t>
            </a:r>
            <a:r>
              <a:rPr lang="en-US" sz="2000" spc="10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key</a:t>
            </a:r>
            <a:r>
              <a:rPr lang="en-US" sz="2000" spc="7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in</a:t>
            </a:r>
            <a:r>
              <a:rPr lang="en-US" sz="2000" spc="10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which</a:t>
            </a:r>
            <a:r>
              <a:rPr lang="en-US" sz="2000" spc="9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half</a:t>
            </a:r>
            <a:r>
              <a:rPr lang="en-US" sz="2000" spc="10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of</a:t>
            </a:r>
            <a:r>
              <a:rPr lang="en-US" sz="2000" spc="9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the</a:t>
            </a:r>
            <a:r>
              <a:rPr lang="en-US" sz="2000" spc="10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thickness</a:t>
            </a:r>
            <a:r>
              <a:rPr lang="en-US" sz="2000" spc="10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of</a:t>
            </a:r>
            <a:r>
              <a:rPr lang="en-US" sz="2000" spc="9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key</a:t>
            </a:r>
            <a:r>
              <a:rPr lang="en-US" sz="2000" spc="7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fits</a:t>
            </a:r>
            <a:r>
              <a:rPr lang="en-US" sz="2000" spc="9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into</a:t>
            </a:r>
            <a:r>
              <a:rPr lang="en-US" sz="2000" spc="9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the</a:t>
            </a:r>
            <a:r>
              <a:rPr lang="en-US" sz="2000" spc="10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keyway</a:t>
            </a:r>
            <a:r>
              <a:rPr lang="en-US" sz="2000" spc="7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in</a:t>
            </a:r>
            <a:r>
              <a:rPr lang="en-US" sz="2000" spc="10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the</a:t>
            </a:r>
            <a:r>
              <a:rPr lang="en-US" sz="2000" spc="9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shaft</a:t>
            </a:r>
            <a:r>
              <a:rPr lang="en-US" sz="2000" spc="9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and</a:t>
            </a:r>
            <a:r>
              <a:rPr lang="en-US" sz="2000" spc="-28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half in the</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keyway</a:t>
            </a:r>
            <a:r>
              <a:rPr lang="en-US" sz="2000" spc="-2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of the hub.</a:t>
            </a:r>
            <a:endParaRPr lang="en-IN" sz="2000" dirty="0">
              <a:effectLst/>
              <a:latin typeface="Times New Roman" panose="02020603050405020304" pitchFamily="18" charset="0"/>
              <a:ea typeface="Times New Roman" panose="02020603050405020304" pitchFamily="18" charset="0"/>
            </a:endParaRPr>
          </a:p>
          <a:p>
            <a:pPr marL="0" indent="0" algn="just">
              <a:spcBef>
                <a:spcPts val="40"/>
              </a:spcBef>
              <a:buNone/>
            </a:pPr>
            <a:endParaRPr lang="en-IN" sz="2000" dirty="0">
              <a:effectLst/>
              <a:latin typeface="Times New Roman" panose="02020603050405020304" pitchFamily="18" charset="0"/>
              <a:ea typeface="Times New Roman" panose="02020603050405020304" pitchFamily="18" charset="0"/>
            </a:endParaRPr>
          </a:p>
        </p:txBody>
      </p:sp>
      <p:sp>
        <p:nvSpPr>
          <p:cNvPr id="4" name="Title 1">
            <a:extLst>
              <a:ext uri="{FF2B5EF4-FFF2-40B4-BE49-F238E27FC236}">
                <a16:creationId xmlns:a16="http://schemas.microsoft.com/office/drawing/2014/main" id="{95EE00B3-1423-D190-9B2A-A07020328A15}"/>
              </a:ext>
            </a:extLst>
          </p:cNvPr>
          <p:cNvSpPr>
            <a:spLocks noGrp="1"/>
          </p:cNvSpPr>
          <p:nvPr>
            <p:ph type="title"/>
          </p:nvPr>
        </p:nvSpPr>
        <p:spPr>
          <a:xfrm>
            <a:off x="838200" y="-14885"/>
            <a:ext cx="10515600" cy="1071789"/>
          </a:xfrm>
        </p:spPr>
        <p:txBody>
          <a:bodyPr/>
          <a:lstStyle/>
          <a:p>
            <a:r>
              <a:rPr lang="en-US" dirty="0">
                <a:solidFill>
                  <a:srgbClr val="0070C0"/>
                </a:solidFill>
                <a:latin typeface="Arial" panose="020B0604020202020204" pitchFamily="34" charset="0"/>
                <a:cs typeface="Arial" panose="020B0604020202020204" pitchFamily="34" charset="0"/>
              </a:rPr>
              <a:t>Chapter 2: Design of Key</a:t>
            </a:r>
          </a:p>
        </p:txBody>
      </p:sp>
    </p:spTree>
    <p:extLst>
      <p:ext uri="{BB962C8B-B14F-4D97-AF65-F5344CB8AC3E}">
        <p14:creationId xmlns:p14="http://schemas.microsoft.com/office/powerpoint/2010/main" val="125426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2D47AD-F265-40CC-EF11-3C058735100C}"/>
              </a:ext>
            </a:extLst>
          </p:cNvPr>
          <p:cNvSpPr>
            <a:spLocks noGrp="1"/>
          </p:cNvSpPr>
          <p:nvPr>
            <p:ph idx="1"/>
          </p:nvPr>
        </p:nvSpPr>
        <p:spPr>
          <a:xfrm>
            <a:off x="838200" y="201880"/>
            <a:ext cx="10515600" cy="6507677"/>
          </a:xfrm>
        </p:spPr>
        <p:txBody>
          <a:bodyPr>
            <a:normAutofit/>
          </a:bodyPr>
          <a:lstStyle/>
          <a:p>
            <a:pPr marL="0" indent="0" algn="just">
              <a:spcBef>
                <a:spcPts val="450"/>
              </a:spcBef>
              <a:spcAft>
                <a:spcPts val="0"/>
              </a:spcAft>
              <a:buNone/>
            </a:pPr>
            <a:r>
              <a:rPr lang="en-US" sz="20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2000" b="1" spc="-15"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sunk keys</a:t>
            </a:r>
            <a:r>
              <a:rPr lang="en-US" sz="2000" b="1" spc="-5"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are</a:t>
            </a:r>
            <a:r>
              <a:rPr lang="en-US" sz="2000" b="1" spc="-5"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of the</a:t>
            </a:r>
            <a:r>
              <a:rPr lang="en-US" sz="2000" b="1" spc="-5"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following</a:t>
            </a:r>
            <a:r>
              <a:rPr lang="en-US" sz="2000" b="1" spc="-15"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types:</a:t>
            </a:r>
            <a:endParaRPr lang="en-IN" sz="20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Bef>
                <a:spcPts val="450"/>
              </a:spcBef>
              <a:spcAft>
                <a:spcPts val="0"/>
              </a:spcAft>
              <a:buNone/>
            </a:pPr>
            <a:r>
              <a:rPr lang="en-US" sz="2000" b="1" dirty="0">
                <a:solidFill>
                  <a:schemeClr val="accent2">
                    <a:lumMod val="75000"/>
                  </a:schemeClr>
                </a:solidFill>
                <a:effectLst/>
                <a:latin typeface="Times New Roman" panose="02020603050405020304" pitchFamily="18" charset="0"/>
                <a:ea typeface="Microsoft Sans Serif" panose="020B0604020202020204" pitchFamily="34" charset="0"/>
                <a:cs typeface="Times New Roman" panose="02020603050405020304" pitchFamily="18" charset="0"/>
              </a:rPr>
              <a:t>Rectangular</a:t>
            </a:r>
            <a:r>
              <a:rPr lang="en-US" sz="2000" b="1" spc="-5" dirty="0">
                <a:solidFill>
                  <a:schemeClr val="accent2">
                    <a:lumMod val="75000"/>
                  </a:schemeClr>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en-US" sz="2000" b="1" dirty="0">
                <a:solidFill>
                  <a:schemeClr val="accent2">
                    <a:lumMod val="75000"/>
                  </a:schemeClr>
                </a:solidFill>
                <a:effectLst/>
                <a:latin typeface="Times New Roman" panose="02020603050405020304" pitchFamily="18" charset="0"/>
                <a:ea typeface="Microsoft Sans Serif" panose="020B0604020202020204" pitchFamily="34" charset="0"/>
                <a:cs typeface="Times New Roman" panose="02020603050405020304" pitchFamily="18" charset="0"/>
              </a:rPr>
              <a:t>sunk</a:t>
            </a:r>
            <a:r>
              <a:rPr lang="en-US" sz="2000" b="1" spc="-5" dirty="0">
                <a:solidFill>
                  <a:schemeClr val="accent2">
                    <a:lumMod val="75000"/>
                  </a:schemeClr>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en-US" sz="2000" b="1" dirty="0">
                <a:solidFill>
                  <a:schemeClr val="accent2">
                    <a:lumMod val="75000"/>
                  </a:schemeClr>
                </a:solidFill>
                <a:effectLst/>
                <a:latin typeface="Times New Roman" panose="02020603050405020304" pitchFamily="18" charset="0"/>
                <a:ea typeface="Microsoft Sans Serif" panose="020B0604020202020204" pitchFamily="34" charset="0"/>
                <a:cs typeface="Times New Roman" panose="02020603050405020304" pitchFamily="18" charset="0"/>
              </a:rPr>
              <a:t>key:</a:t>
            </a:r>
            <a:r>
              <a:rPr lang="en-US" sz="20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sz="2000"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88900" marR="289560" algn="just">
              <a:lnSpc>
                <a:spcPct val="115000"/>
              </a:lnSpc>
              <a:spcBef>
                <a:spcPts val="45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It is the simplest type of key and has a rectangular cross-section. A taper of about 1 in 100 is</a:t>
            </a:r>
            <a:r>
              <a:rPr lang="en-US" sz="20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provided on its top side. </a:t>
            </a:r>
            <a:r>
              <a:rPr lang="en-US" sz="2000"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The usual proportions of this</a:t>
            </a:r>
            <a:r>
              <a:rPr lang="en-US" sz="2000" spc="5"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key</a:t>
            </a:r>
            <a:r>
              <a:rPr lang="en-US" sz="2000" spc="-15"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are:</a:t>
            </a:r>
            <a:endParaRPr lang="en-I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88900" algn="just">
              <a:spcBef>
                <a:spcPts val="450"/>
              </a:spcBef>
              <a:spcAft>
                <a:spcPts val="0"/>
              </a:spcAft>
            </a:pPr>
            <a:r>
              <a:rPr lang="en-US" sz="2000"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Width</a:t>
            </a:r>
            <a:r>
              <a:rPr lang="en-US" sz="2000" spc="-5"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of key,</a:t>
            </a:r>
            <a:r>
              <a:rPr lang="en-US" sz="2000" spc="-5"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w =</a:t>
            </a:r>
            <a:r>
              <a:rPr lang="en-US" sz="2000" spc="-15"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d /</a:t>
            </a:r>
            <a:r>
              <a:rPr lang="en-US" sz="2000" spc="-5"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I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88900" algn="just">
              <a:spcBef>
                <a:spcPts val="450"/>
              </a:spcBef>
              <a:spcAft>
                <a:spcPts val="0"/>
              </a:spcAft>
            </a:pPr>
            <a:r>
              <a:rPr lang="en-US" sz="2000"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2000" spc="-5"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thickness of</a:t>
            </a:r>
            <a:r>
              <a:rPr lang="en-US" sz="2000" spc="-5"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key, t = 2w /</a:t>
            </a:r>
            <a:r>
              <a:rPr lang="en-US" sz="2000" spc="-5"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2000" spc="-5"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en-US" sz="2000" spc="-5"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 6</a:t>
            </a:r>
            <a:endParaRPr lang="en-I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88900" algn="just">
              <a:spcBef>
                <a:spcPts val="450"/>
              </a:spcBef>
              <a:spcAft>
                <a:spcPts val="0"/>
              </a:spcAft>
            </a:pPr>
            <a:r>
              <a:rPr lang="en-US" sz="2000"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where</a:t>
            </a:r>
            <a:r>
              <a:rPr lang="en-US" sz="2000" spc="-15"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en-US" sz="2000" spc="10"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spc="-5"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Diameter of</a:t>
            </a:r>
            <a:r>
              <a:rPr lang="en-US" sz="2000" spc="-10"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2000" spc="-5"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shaft or</a:t>
            </a:r>
            <a:r>
              <a:rPr lang="en-US" sz="2000" spc="-5"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diameter of</a:t>
            </a:r>
            <a:r>
              <a:rPr lang="en-US" sz="2000" spc="-10"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2000" spc="5"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hole in the</a:t>
            </a:r>
            <a:r>
              <a:rPr lang="en-US" sz="2000" spc="-5"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221F1F"/>
                </a:solidFill>
                <a:effectLst/>
                <a:latin typeface="Times New Roman" panose="02020603050405020304" pitchFamily="18" charset="0"/>
                <a:ea typeface="Times New Roman" panose="02020603050405020304" pitchFamily="18" charset="0"/>
                <a:cs typeface="Times New Roman" panose="02020603050405020304" pitchFamily="18" charset="0"/>
              </a:rPr>
              <a:t>hub.</a:t>
            </a:r>
            <a:br>
              <a:rPr lang="en-US" sz="2000" dirty="0">
                <a:effectLst/>
                <a:latin typeface="Times New Roman" panose="02020603050405020304" pitchFamily="18" charset="0"/>
                <a:ea typeface="Microsoft Sans Serif" panose="020B0604020202020204" pitchFamily="34" charset="0"/>
                <a:cs typeface="Times New Roman" panose="02020603050405020304" pitchFamily="18" charset="0"/>
              </a:rPr>
            </a:br>
            <a:r>
              <a:rPr lang="en-US" sz="2000" b="1"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Square</a:t>
            </a:r>
            <a:r>
              <a:rPr lang="en-US" sz="2000" b="1" spc="-15"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b="1"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sunk</a:t>
            </a:r>
            <a:r>
              <a:rPr lang="en-US" sz="2000" b="1" spc="-5"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b="1"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key:</a:t>
            </a:r>
            <a:endParaRPr lang="en-IN" sz="2000" dirty="0">
              <a:solidFill>
                <a:schemeClr val="accent2">
                  <a:lumMod val="75000"/>
                </a:schemeClr>
              </a:solidFill>
              <a:effectLst/>
              <a:latin typeface="Microsoft Sans Serif" panose="020B0604020202020204" pitchFamily="34" charset="0"/>
              <a:ea typeface="Microsoft Sans Serif" panose="020B0604020202020204" pitchFamily="34" charset="0"/>
            </a:endParaRPr>
          </a:p>
          <a:p>
            <a:pPr marL="17780"/>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Rectangular</a:t>
            </a:r>
            <a:r>
              <a:rPr lang="en-US" sz="2000" spc="45"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sunk</a:t>
            </a:r>
            <a:r>
              <a:rPr lang="en-US" sz="2000" spc="60"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key</a:t>
            </a:r>
            <a:r>
              <a:rPr lang="en-US" sz="2000" spc="30"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having</a:t>
            </a:r>
            <a:r>
              <a:rPr lang="en-US" sz="2000" spc="40"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equal</a:t>
            </a:r>
            <a:r>
              <a:rPr lang="en-US" sz="2000" spc="60"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width</a:t>
            </a:r>
            <a:r>
              <a:rPr lang="en-US" sz="2000" spc="60"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and</a:t>
            </a:r>
            <a:r>
              <a:rPr lang="en-US" sz="2000" spc="55"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thickness</a:t>
            </a:r>
            <a:r>
              <a:rPr lang="en-US" sz="2000" spc="55"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is</a:t>
            </a:r>
            <a:r>
              <a:rPr lang="en-US" sz="2000" spc="60"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called</a:t>
            </a:r>
            <a:r>
              <a:rPr lang="en-US" sz="2000" spc="55"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square</a:t>
            </a:r>
            <a:r>
              <a:rPr lang="en-US" sz="2000" spc="45"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sunk</a:t>
            </a:r>
            <a:r>
              <a:rPr lang="en-US" sz="2000" spc="55"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key.</a:t>
            </a:r>
            <a:r>
              <a:rPr lang="en-US" sz="2000" spc="110"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solidFill>
                  <a:srgbClr val="221F1F"/>
                </a:solidFill>
                <a:effectLst/>
                <a:latin typeface="Times New Roman" panose="02020603050405020304" pitchFamily="18" charset="0"/>
                <a:ea typeface="Microsoft Sans Serif" panose="020B0604020202020204" pitchFamily="34" charset="0"/>
                <a:cs typeface="Microsoft Sans Serif" panose="020B0604020202020204" pitchFamily="34" charset="0"/>
              </a:rPr>
              <a:t>i.e.</a:t>
            </a:r>
            <a:r>
              <a:rPr lang="en-US" sz="2000" spc="55" dirty="0">
                <a:solidFill>
                  <a:srgbClr val="221F1F"/>
                </a:solidFill>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solidFill>
                  <a:srgbClr val="221F1F"/>
                </a:solidFill>
                <a:effectLst/>
                <a:latin typeface="Times New Roman" panose="02020603050405020304" pitchFamily="18" charset="0"/>
                <a:ea typeface="Microsoft Sans Serif" panose="020B0604020202020204" pitchFamily="34" charset="0"/>
                <a:cs typeface="Microsoft Sans Serif" panose="020B0604020202020204" pitchFamily="34" charset="0"/>
              </a:rPr>
              <a:t>w</a:t>
            </a:r>
            <a:r>
              <a:rPr lang="en-US" sz="2000" spc="50" dirty="0">
                <a:solidFill>
                  <a:srgbClr val="221F1F"/>
                </a:solidFill>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solidFill>
                  <a:srgbClr val="221F1F"/>
                </a:solidFill>
                <a:effectLst/>
                <a:latin typeface="Times New Roman" panose="02020603050405020304" pitchFamily="18" charset="0"/>
                <a:ea typeface="Microsoft Sans Serif" panose="020B0604020202020204" pitchFamily="34" charset="0"/>
                <a:cs typeface="Microsoft Sans Serif" panose="020B0604020202020204" pitchFamily="34" charset="0"/>
              </a:rPr>
              <a:t>=</a:t>
            </a:r>
            <a:r>
              <a:rPr lang="en-US" sz="2000" spc="50" dirty="0">
                <a:solidFill>
                  <a:srgbClr val="221F1F"/>
                </a:solidFill>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solidFill>
                  <a:srgbClr val="221F1F"/>
                </a:solidFill>
                <a:effectLst/>
                <a:latin typeface="Times New Roman" panose="02020603050405020304" pitchFamily="18" charset="0"/>
                <a:ea typeface="Microsoft Sans Serif" panose="020B0604020202020204" pitchFamily="34" charset="0"/>
                <a:cs typeface="Microsoft Sans Serif" panose="020B0604020202020204" pitchFamily="34" charset="0"/>
              </a:rPr>
              <a:t>t</a:t>
            </a:r>
            <a:r>
              <a:rPr lang="en-US" sz="2000" spc="70" dirty="0">
                <a:solidFill>
                  <a:srgbClr val="221F1F"/>
                </a:solidFill>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solidFill>
                  <a:srgbClr val="221F1F"/>
                </a:solidFill>
                <a:effectLst/>
                <a:latin typeface="Times New Roman" panose="02020603050405020304" pitchFamily="18" charset="0"/>
                <a:ea typeface="Microsoft Sans Serif" panose="020B0604020202020204" pitchFamily="34" charset="0"/>
                <a:cs typeface="Microsoft Sans Serif" panose="020B0604020202020204" pitchFamily="34" charset="0"/>
              </a:rPr>
              <a:t>=</a:t>
            </a:r>
            <a:r>
              <a:rPr lang="en-US" sz="2000" spc="45" dirty="0">
                <a:solidFill>
                  <a:srgbClr val="221F1F"/>
                </a:solidFill>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solidFill>
                  <a:srgbClr val="221F1F"/>
                </a:solidFill>
                <a:effectLst/>
                <a:latin typeface="Times New Roman" panose="02020603050405020304" pitchFamily="18" charset="0"/>
                <a:ea typeface="Microsoft Sans Serif" panose="020B0604020202020204" pitchFamily="34" charset="0"/>
                <a:cs typeface="Microsoft Sans Serif" panose="020B0604020202020204" pitchFamily="34" charset="0"/>
              </a:rPr>
              <a:t>d/4</a:t>
            </a:r>
            <a:endParaRPr lang="en-IN" sz="2000" dirty="0">
              <a:effectLst/>
              <a:latin typeface="Microsoft Sans Serif" panose="020B0604020202020204" pitchFamily="34" charset="0"/>
              <a:ea typeface="Microsoft Sans Serif" panose="020B0604020202020204" pitchFamily="34" charset="0"/>
            </a:endParaRPr>
          </a:p>
          <a:p>
            <a:pPr marL="0" indent="0">
              <a:buNone/>
            </a:pPr>
            <a:r>
              <a:rPr lang="en-US" sz="2000" b="1"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Parallel</a:t>
            </a:r>
            <a:r>
              <a:rPr lang="en-US" sz="2000" b="1" spc="-10"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b="1"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sunk</a:t>
            </a:r>
            <a:r>
              <a:rPr lang="en-US" sz="2000" b="1" spc="-10"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b="1"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key:</a:t>
            </a:r>
            <a:endParaRPr lang="en-IN" sz="2000" dirty="0">
              <a:solidFill>
                <a:schemeClr val="accent2">
                  <a:lumMod val="75000"/>
                </a:schemeClr>
              </a:solidFill>
              <a:effectLst/>
              <a:latin typeface="Microsoft Sans Serif" panose="020B0604020202020204" pitchFamily="34" charset="0"/>
              <a:ea typeface="Microsoft Sans Serif" panose="020B0604020202020204" pitchFamily="34" charset="0"/>
            </a:endParaRPr>
          </a:p>
          <a:p>
            <a:pPr marL="17780" marR="21590" algn="just">
              <a:lnSpc>
                <a:spcPct val="115000"/>
              </a:lnSpc>
              <a:spcBef>
                <a:spcPts val="5"/>
              </a:spcBef>
              <a:spcAft>
                <a:spcPts val="0"/>
              </a:spcAft>
            </a:pP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If</a:t>
            </a:r>
            <a:r>
              <a:rPr lang="en-US" sz="2000" spc="50"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no</a:t>
            </a:r>
            <a:r>
              <a:rPr lang="en-US" sz="2000" spc="50"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taper</a:t>
            </a:r>
            <a:r>
              <a:rPr lang="en-US" sz="2000" spc="50"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is</a:t>
            </a:r>
            <a:r>
              <a:rPr lang="en-US" sz="2000" spc="60"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provided</a:t>
            </a:r>
            <a:r>
              <a:rPr lang="en-US" sz="2000" spc="50"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on</a:t>
            </a:r>
            <a:r>
              <a:rPr lang="en-US" sz="2000" spc="50"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the</a:t>
            </a:r>
            <a:r>
              <a:rPr lang="en-US" sz="2000" spc="55"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rectangular</a:t>
            </a:r>
            <a:r>
              <a:rPr lang="en-US" sz="2000" spc="45"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or</a:t>
            </a:r>
            <a:r>
              <a:rPr lang="en-US" sz="2000" spc="50"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square</a:t>
            </a:r>
            <a:r>
              <a:rPr lang="en-US" sz="2000" spc="50"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sunk</a:t>
            </a:r>
            <a:r>
              <a:rPr lang="en-US" sz="2000" spc="55"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key,</a:t>
            </a:r>
            <a:r>
              <a:rPr lang="en-US" sz="2000" spc="50"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it</a:t>
            </a:r>
            <a:r>
              <a:rPr lang="en-US" sz="2000" spc="60"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is</a:t>
            </a:r>
            <a:r>
              <a:rPr lang="en-US" sz="2000" spc="55"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called</a:t>
            </a:r>
            <a:r>
              <a:rPr lang="en-US" sz="2000" spc="50"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parallel</a:t>
            </a:r>
            <a:r>
              <a:rPr lang="en-US" sz="2000" spc="60"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sunk</a:t>
            </a:r>
            <a:r>
              <a:rPr lang="en-US" sz="2000" spc="55"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key</a:t>
            </a:r>
            <a:r>
              <a:rPr lang="en-US" sz="2000" spc="15"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i.e.</a:t>
            </a:r>
            <a:r>
              <a:rPr lang="en-US" sz="2000" spc="55"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it</a:t>
            </a:r>
            <a:r>
              <a:rPr lang="en-US" sz="2000" spc="-290"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is uniform in width and thickness throughout. It is used where the pulley, gear or other mating</a:t>
            </a:r>
            <a:r>
              <a:rPr lang="en-US" sz="2000" spc="5"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piece</a:t>
            </a:r>
            <a:r>
              <a:rPr lang="en-US" sz="2000" spc="-10"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is required to slide</a:t>
            </a:r>
            <a:r>
              <a:rPr lang="en-US" sz="2000" spc="5"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along</a:t>
            </a:r>
            <a:r>
              <a:rPr lang="en-US" sz="2000" spc="-10"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the shaft.</a:t>
            </a:r>
            <a:endParaRPr lang="en-IN" sz="2000" dirty="0">
              <a:effectLst/>
              <a:latin typeface="Microsoft Sans Serif" panose="020B0604020202020204" pitchFamily="34" charset="0"/>
              <a:ea typeface="Microsoft Sans Serif" panose="020B0604020202020204" pitchFamily="34" charset="0"/>
            </a:endParaRPr>
          </a:p>
          <a:p>
            <a:pPr marL="0" indent="0">
              <a:spcBef>
                <a:spcPts val="15"/>
              </a:spcBef>
              <a:buNone/>
            </a:pPr>
            <a:endParaRPr lang="en-IN" sz="2000" dirty="0">
              <a:effectLst/>
              <a:latin typeface="Microsoft Sans Serif" panose="020B0604020202020204" pitchFamily="34" charset="0"/>
              <a:ea typeface="Microsoft Sans Serif" panose="020B0604020202020204" pitchFamily="34" charset="0"/>
            </a:endParaRPr>
          </a:p>
          <a:p>
            <a:pPr marL="0" indent="0">
              <a:spcBef>
                <a:spcPts val="5"/>
              </a:spcBef>
              <a:spcAft>
                <a:spcPts val="0"/>
              </a:spcAft>
              <a:buNone/>
            </a:pPr>
            <a:r>
              <a:rPr lang="en-US" sz="2000" b="1"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Gib-head</a:t>
            </a:r>
            <a:r>
              <a:rPr lang="en-US" sz="2000" b="1" spc="-10"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b="1"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key: </a:t>
            </a:r>
            <a:endParaRPr lang="en-IN" sz="2000" dirty="0">
              <a:solidFill>
                <a:schemeClr val="accent2">
                  <a:lumMod val="75000"/>
                </a:schemeClr>
              </a:solidFill>
              <a:effectLst/>
              <a:latin typeface="Microsoft Sans Serif" panose="020B0604020202020204" pitchFamily="34" charset="0"/>
              <a:ea typeface="Microsoft Sans Serif" panose="020B0604020202020204" pitchFamily="34" charset="0"/>
            </a:endParaRPr>
          </a:p>
          <a:p>
            <a:pPr marL="17780" marR="20320" algn="just">
              <a:lnSpc>
                <a:spcPct val="115000"/>
              </a:lnSpc>
              <a:spcAft>
                <a:spcPts val="0"/>
              </a:spcAft>
            </a:pP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It is a rectangular sunk key with a head at one end known as gib head, which is provided to</a:t>
            </a:r>
            <a:r>
              <a:rPr lang="en-US" sz="2000" spc="5"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facilitate</a:t>
            </a:r>
            <a:r>
              <a:rPr lang="en-US" sz="2000" spc="-5"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the</a:t>
            </a:r>
            <a:r>
              <a:rPr lang="en-US" sz="2000" spc="-5"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removal of</a:t>
            </a:r>
            <a:r>
              <a:rPr lang="en-US" sz="2000" spc="5"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2000" dirty="0">
                <a:effectLst/>
                <a:latin typeface="Times New Roman" panose="02020603050405020304" pitchFamily="18" charset="0"/>
                <a:ea typeface="Microsoft Sans Serif" panose="020B0604020202020204" pitchFamily="34" charset="0"/>
                <a:cs typeface="Microsoft Sans Serif" panose="020B0604020202020204" pitchFamily="34" charset="0"/>
              </a:rPr>
              <a:t>key.</a:t>
            </a:r>
            <a:r>
              <a:rPr lang="en-US" sz="2000" spc="10"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6042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C00397-3B38-7DEE-DD1F-D2BAC8340C33}"/>
              </a:ext>
            </a:extLst>
          </p:cNvPr>
          <p:cNvSpPr>
            <a:spLocks noGrp="1"/>
          </p:cNvSpPr>
          <p:nvPr>
            <p:ph idx="1"/>
          </p:nvPr>
        </p:nvSpPr>
        <p:spPr>
          <a:xfrm>
            <a:off x="451261" y="142504"/>
            <a:ext cx="11139055" cy="6555179"/>
          </a:xfrm>
        </p:spPr>
        <p:txBody>
          <a:bodyPr/>
          <a:lstStyle/>
          <a:p>
            <a:pPr marL="88900">
              <a:spcBef>
                <a:spcPts val="450"/>
              </a:spcBef>
              <a:spcAft>
                <a:spcPts val="0"/>
              </a:spcAft>
            </a:pPr>
            <a:r>
              <a:rPr lang="en-US" sz="1800" b="1"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Feather</a:t>
            </a:r>
            <a:r>
              <a:rPr lang="en-US" sz="1800" b="1" spc="-15"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1800" b="1"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key:</a:t>
            </a:r>
            <a:endParaRPr lang="en-IN" sz="1800" dirty="0">
              <a:solidFill>
                <a:schemeClr val="accent2">
                  <a:lumMod val="75000"/>
                </a:schemeClr>
              </a:solidFill>
              <a:effectLst/>
              <a:latin typeface="Times New Roman" panose="02020603050405020304" pitchFamily="18" charset="0"/>
              <a:ea typeface="Times New Roman" panose="02020603050405020304" pitchFamily="18" charset="0"/>
            </a:endParaRPr>
          </a:p>
          <a:p>
            <a:pPr marL="88900" marR="289560" algn="just">
              <a:lnSpc>
                <a:spcPct val="115000"/>
              </a:lnSpc>
              <a:spcBef>
                <a:spcPts val="450"/>
              </a:spcBef>
              <a:spcAft>
                <a:spcPts val="0"/>
              </a:spcAft>
            </a:pPr>
            <a:r>
              <a:rPr lang="en-US" sz="1800" dirty="0">
                <a:effectLst/>
                <a:latin typeface="Times New Roman" panose="02020603050405020304" pitchFamily="18" charset="0"/>
                <a:ea typeface="Times New Roman" panose="02020603050405020304" pitchFamily="18" charset="0"/>
              </a:rPr>
              <a:t>Feather key is a parallel key made as an integral part of the shaft with the help of machining or</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using set-screws. It permits axial movement and has a sliding fit in the key way of the moving</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piece.</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Feather keys</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are</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shown in Figure.</a:t>
            </a:r>
          </a:p>
          <a:p>
            <a:pPr marL="88900" marR="289560" algn="just">
              <a:lnSpc>
                <a:spcPct val="115000"/>
              </a:lnSpc>
              <a:spcBef>
                <a:spcPts val="450"/>
              </a:spcBef>
              <a:spcAft>
                <a:spcPts val="0"/>
              </a:spcAft>
            </a:pPr>
            <a:endParaRPr lang="en-IN" sz="1800" dirty="0">
              <a:effectLst/>
              <a:latin typeface="Times New Roman" panose="02020603050405020304" pitchFamily="18" charset="0"/>
              <a:ea typeface="Times New Roman" panose="02020603050405020304" pitchFamily="18" charset="0"/>
            </a:endParaRPr>
          </a:p>
          <a:p>
            <a:pPr marL="88900" marR="289560" algn="just">
              <a:lnSpc>
                <a:spcPct val="115000"/>
              </a:lnSpc>
              <a:spcBef>
                <a:spcPts val="450"/>
              </a:spcBef>
              <a:spcAft>
                <a:spcPts val="0"/>
              </a:spcAft>
            </a:pPr>
            <a:endParaRPr lang="en-IN" sz="1800" dirty="0">
              <a:latin typeface="Times New Roman" panose="02020603050405020304" pitchFamily="18" charset="0"/>
              <a:ea typeface="Times New Roman" panose="02020603050405020304" pitchFamily="18" charset="0"/>
            </a:endParaRPr>
          </a:p>
          <a:p>
            <a:pPr marL="88900" marR="289560" algn="just">
              <a:lnSpc>
                <a:spcPct val="115000"/>
              </a:lnSpc>
              <a:spcBef>
                <a:spcPts val="450"/>
              </a:spcBef>
              <a:spcAft>
                <a:spcPts val="0"/>
              </a:spcAft>
            </a:pPr>
            <a:endParaRPr lang="en-IN" sz="1800" dirty="0">
              <a:effectLst/>
              <a:latin typeface="Times New Roman" panose="02020603050405020304" pitchFamily="18" charset="0"/>
              <a:ea typeface="Times New Roman" panose="02020603050405020304" pitchFamily="18" charset="0"/>
            </a:endParaRPr>
          </a:p>
          <a:p>
            <a:pPr marL="88900" marR="289560" algn="just">
              <a:lnSpc>
                <a:spcPct val="115000"/>
              </a:lnSpc>
              <a:spcBef>
                <a:spcPts val="450"/>
              </a:spcBef>
              <a:spcAft>
                <a:spcPts val="0"/>
              </a:spcAft>
            </a:pPr>
            <a:endParaRPr lang="en-IN" sz="1800" dirty="0">
              <a:latin typeface="Times New Roman" panose="02020603050405020304" pitchFamily="18" charset="0"/>
              <a:ea typeface="Times New Roman" panose="02020603050405020304" pitchFamily="18" charset="0"/>
            </a:endParaRPr>
          </a:p>
          <a:p>
            <a:pPr marL="88900" marR="289560" algn="just">
              <a:lnSpc>
                <a:spcPct val="115000"/>
              </a:lnSpc>
              <a:spcBef>
                <a:spcPts val="450"/>
              </a:spcBef>
              <a:spcAft>
                <a:spcPts val="0"/>
              </a:spcAft>
            </a:pPr>
            <a:endParaRPr lang="en-IN" sz="1800" dirty="0">
              <a:effectLst/>
              <a:latin typeface="Times New Roman" panose="02020603050405020304" pitchFamily="18" charset="0"/>
              <a:ea typeface="Times New Roman" panose="02020603050405020304" pitchFamily="18" charset="0"/>
            </a:endParaRPr>
          </a:p>
          <a:p>
            <a:pPr marL="88900" marR="289560" algn="just">
              <a:lnSpc>
                <a:spcPct val="115000"/>
              </a:lnSpc>
              <a:spcBef>
                <a:spcPts val="450"/>
              </a:spcBef>
              <a:spcAft>
                <a:spcPts val="0"/>
              </a:spcAft>
            </a:pPr>
            <a:endParaRPr lang="en-IN" sz="1800" dirty="0">
              <a:latin typeface="Times New Roman" panose="02020603050405020304" pitchFamily="18" charset="0"/>
              <a:ea typeface="Times New Roman" panose="02020603050405020304" pitchFamily="18" charset="0"/>
            </a:endParaRPr>
          </a:p>
          <a:p>
            <a:pPr marL="88900" marR="289560" algn="just">
              <a:lnSpc>
                <a:spcPct val="115000"/>
              </a:lnSpc>
              <a:spcBef>
                <a:spcPts val="450"/>
              </a:spcBef>
              <a:spcAft>
                <a:spcPts val="0"/>
              </a:spcAft>
            </a:pPr>
            <a:endParaRPr lang="en-IN" sz="1800" dirty="0">
              <a:effectLst/>
              <a:latin typeface="Times New Roman" panose="02020603050405020304" pitchFamily="18" charset="0"/>
              <a:ea typeface="Times New Roman" panose="02020603050405020304" pitchFamily="18" charset="0"/>
            </a:endParaRPr>
          </a:p>
          <a:p>
            <a:pPr marL="0" marR="289560" indent="0" algn="just">
              <a:lnSpc>
                <a:spcPct val="115000"/>
              </a:lnSpc>
              <a:spcBef>
                <a:spcPts val="450"/>
              </a:spcBef>
              <a:spcAft>
                <a:spcPts val="0"/>
              </a:spcAft>
              <a:buNone/>
            </a:pPr>
            <a:endParaRPr lang="en-IN" sz="1800" dirty="0">
              <a:effectLst/>
              <a:latin typeface="Times New Roman" panose="02020603050405020304" pitchFamily="18" charset="0"/>
              <a:ea typeface="Times New Roman" panose="02020603050405020304" pitchFamily="18" charset="0"/>
            </a:endParaRPr>
          </a:p>
          <a:p>
            <a:pPr marL="88900">
              <a:spcBef>
                <a:spcPts val="450"/>
              </a:spcBef>
              <a:spcAft>
                <a:spcPts val="0"/>
              </a:spcAft>
            </a:pPr>
            <a:r>
              <a:rPr lang="en-US" sz="1800" b="1"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Woodruff</a:t>
            </a:r>
            <a:r>
              <a:rPr lang="en-US" sz="1800" b="1" spc="-5"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1800" b="1" dirty="0">
                <a:solidFill>
                  <a:schemeClr val="accent2">
                    <a:lumMod val="75000"/>
                  </a:schemeClr>
                </a:solidFill>
                <a:effectLst/>
                <a:latin typeface="Times New Roman" panose="02020603050405020304" pitchFamily="18" charset="0"/>
                <a:ea typeface="Microsoft Sans Serif" panose="020B0604020202020204" pitchFamily="34" charset="0"/>
                <a:cs typeface="Microsoft Sans Serif" panose="020B0604020202020204" pitchFamily="34" charset="0"/>
              </a:rPr>
              <a:t>key:</a:t>
            </a:r>
            <a:endParaRPr lang="en-IN" sz="1800" dirty="0">
              <a:solidFill>
                <a:schemeClr val="accent2">
                  <a:lumMod val="75000"/>
                </a:schemeClr>
              </a:solidFill>
              <a:effectLst/>
              <a:latin typeface="Times New Roman" panose="02020603050405020304" pitchFamily="18" charset="0"/>
              <a:ea typeface="Times New Roman" panose="02020603050405020304" pitchFamily="18" charset="0"/>
            </a:endParaRPr>
          </a:p>
          <a:p>
            <a:pPr marL="88900" marR="290830" algn="just">
              <a:lnSpc>
                <a:spcPct val="115000"/>
              </a:lnSpc>
              <a:spcBef>
                <a:spcPts val="450"/>
              </a:spcBef>
              <a:spcAft>
                <a:spcPts val="0"/>
              </a:spcAft>
            </a:pPr>
            <a:r>
              <a:rPr lang="en-US" sz="1800" dirty="0">
                <a:effectLst/>
                <a:latin typeface="Times New Roman" panose="02020603050405020304" pitchFamily="18" charset="0"/>
                <a:ea typeface="Times New Roman" panose="02020603050405020304" pitchFamily="18" charset="0"/>
              </a:rPr>
              <a:t>Woodruff key is a sunk key in the form of a semi-circular disc of uniform thickness. Lower</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portion</a:t>
            </a:r>
            <a:r>
              <a:rPr lang="en-US" sz="1800" spc="4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of</a:t>
            </a:r>
            <a:r>
              <a:rPr lang="en-US" sz="1800" spc="3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the</a:t>
            </a:r>
            <a:r>
              <a:rPr lang="en-US" sz="1800" spc="3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key</a:t>
            </a:r>
            <a:r>
              <a:rPr lang="en-US" sz="1800" spc="2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fits</a:t>
            </a:r>
            <a:r>
              <a:rPr lang="en-US" sz="1800" spc="4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into</a:t>
            </a:r>
            <a:r>
              <a:rPr lang="en-US" sz="1800" spc="4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the</a:t>
            </a:r>
            <a:r>
              <a:rPr lang="en-US" sz="1800" spc="3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circular</a:t>
            </a:r>
            <a:r>
              <a:rPr lang="en-US" sz="1800" spc="3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keyway</a:t>
            </a:r>
            <a:r>
              <a:rPr lang="en-US" sz="1800" spc="2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of</a:t>
            </a:r>
            <a:r>
              <a:rPr lang="en-US" sz="1800" spc="5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the</a:t>
            </a:r>
            <a:r>
              <a:rPr lang="en-US" sz="1800" spc="6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shaft.</a:t>
            </a:r>
            <a:r>
              <a:rPr lang="en-US" sz="1800" spc="5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It</a:t>
            </a:r>
            <a:r>
              <a:rPr lang="en-US" sz="1800" spc="5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can</a:t>
            </a:r>
            <a:r>
              <a:rPr lang="en-US" sz="1800" spc="4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be</a:t>
            </a:r>
            <a:r>
              <a:rPr lang="en-US" sz="1800" spc="4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used</a:t>
            </a:r>
            <a:r>
              <a:rPr lang="en-US" sz="1800" spc="5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with</a:t>
            </a:r>
            <a:r>
              <a:rPr lang="en-US" sz="1800" spc="4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tapered</a:t>
            </a:r>
            <a:r>
              <a:rPr lang="en-US" sz="1800" spc="4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shafts</a:t>
            </a:r>
            <a:r>
              <a:rPr lang="en-US" sz="1800" spc="4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as</a:t>
            </a:r>
            <a:r>
              <a:rPr lang="en-US" sz="1800" spc="-28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it can tilt and align itself on the shaft. But the extra depth of keyway in the shaft increases stress</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concentration</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and reduces strength</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of the</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shaft. Woodruff</a:t>
            </a:r>
            <a:r>
              <a:rPr lang="en-US" sz="1800" spc="-1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key</a:t>
            </a:r>
            <a:r>
              <a:rPr lang="en-US" sz="1800" spc="-2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is shown in</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Figure.</a:t>
            </a:r>
            <a:endParaRPr lang="en-IN" sz="1800" dirty="0">
              <a:effectLst/>
              <a:latin typeface="Times New Roman" panose="02020603050405020304" pitchFamily="18" charset="0"/>
              <a:ea typeface="Times New Roman" panose="02020603050405020304" pitchFamily="18" charset="0"/>
            </a:endParaRPr>
          </a:p>
          <a:p>
            <a:endParaRPr lang="en-US" dirty="0"/>
          </a:p>
        </p:txBody>
      </p:sp>
      <p:pic>
        <p:nvPicPr>
          <p:cNvPr id="2050" name="Picture 2">
            <a:extLst>
              <a:ext uri="{FF2B5EF4-FFF2-40B4-BE49-F238E27FC236}">
                <a16:creationId xmlns:a16="http://schemas.microsoft.com/office/drawing/2014/main" id="{52FA9759-58E8-1468-2053-FD8E13EE1A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1907" y="1460665"/>
            <a:ext cx="6471969" cy="288570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A5C7EEC0-005B-DAA6-C1AA-C7B349FCA728}"/>
              </a:ext>
            </a:extLst>
          </p:cNvPr>
          <p:cNvPicPr>
            <a:picLocks noChangeAspect="1"/>
          </p:cNvPicPr>
          <p:nvPr/>
        </p:nvPicPr>
        <p:blipFill>
          <a:blip r:embed="rId3"/>
          <a:stretch>
            <a:fillRect/>
          </a:stretch>
        </p:blipFill>
        <p:spPr>
          <a:xfrm>
            <a:off x="7445992" y="1662546"/>
            <a:ext cx="3881627" cy="3028207"/>
          </a:xfrm>
          <a:prstGeom prst="rect">
            <a:avLst/>
          </a:prstGeom>
        </p:spPr>
      </p:pic>
      <p:sp>
        <p:nvSpPr>
          <p:cNvPr id="7" name="TextBox 6">
            <a:extLst>
              <a:ext uri="{FF2B5EF4-FFF2-40B4-BE49-F238E27FC236}">
                <a16:creationId xmlns:a16="http://schemas.microsoft.com/office/drawing/2014/main" id="{DE086DC7-BCF0-88A4-755C-AC653A658C6C}"/>
              </a:ext>
            </a:extLst>
          </p:cNvPr>
          <p:cNvSpPr txBox="1"/>
          <p:nvPr/>
        </p:nvSpPr>
        <p:spPr>
          <a:xfrm>
            <a:off x="8490857" y="4161702"/>
            <a:ext cx="1514967" cy="369332"/>
          </a:xfrm>
          <a:prstGeom prst="rect">
            <a:avLst/>
          </a:prstGeom>
          <a:noFill/>
        </p:spPr>
        <p:txBody>
          <a:bodyPr wrap="none" rtlCol="0">
            <a:spAutoFit/>
          </a:bodyPr>
          <a:lstStyle/>
          <a:p>
            <a:r>
              <a:rPr lang="en-US" dirty="0">
                <a:latin typeface="Times New Roman" panose="02020603050405020304" pitchFamily="18" charset="0"/>
                <a:cs typeface="Times New Roman" panose="02020603050405020304" pitchFamily="18" charset="0"/>
              </a:rPr>
              <a:t>Woodruff Key</a:t>
            </a:r>
          </a:p>
        </p:txBody>
      </p:sp>
    </p:spTree>
    <p:extLst>
      <p:ext uri="{BB962C8B-B14F-4D97-AF65-F5344CB8AC3E}">
        <p14:creationId xmlns:p14="http://schemas.microsoft.com/office/powerpoint/2010/main" val="2713053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060460-8E14-9940-8F92-B96CB996526D}"/>
              </a:ext>
            </a:extLst>
          </p:cNvPr>
          <p:cNvSpPr>
            <a:spLocks noGrp="1"/>
          </p:cNvSpPr>
          <p:nvPr>
            <p:ph idx="1"/>
          </p:nvPr>
        </p:nvSpPr>
        <p:spPr>
          <a:xfrm>
            <a:off x="838199" y="83127"/>
            <a:ext cx="10752117" cy="6650182"/>
          </a:xfrm>
        </p:spPr>
        <p:txBody>
          <a:bodyPr>
            <a:normAutofit/>
          </a:bodyPr>
          <a:lstStyle/>
          <a:p>
            <a:pPr marL="0" indent="0">
              <a:spcBef>
                <a:spcPts val="450"/>
              </a:spcBef>
              <a:spcAft>
                <a:spcPts val="0"/>
              </a:spcAft>
              <a:buNone/>
            </a:pPr>
            <a:r>
              <a:rPr lang="en-US" sz="1800" b="1" dirty="0">
                <a:effectLst/>
                <a:latin typeface="Times New Roman" panose="02020603050405020304" pitchFamily="18" charset="0"/>
                <a:ea typeface="Microsoft Sans Serif" panose="020B0604020202020204" pitchFamily="34" charset="0"/>
                <a:cs typeface="Microsoft Sans Serif" panose="020B0604020202020204" pitchFamily="34" charset="0"/>
              </a:rPr>
              <a:t>Round</a:t>
            </a:r>
            <a:r>
              <a:rPr lang="en-US" sz="1800" b="1" spc="-10"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1800" b="1" dirty="0">
                <a:effectLst/>
                <a:latin typeface="Times New Roman" panose="02020603050405020304" pitchFamily="18" charset="0"/>
                <a:ea typeface="Microsoft Sans Serif" panose="020B0604020202020204" pitchFamily="34" charset="0"/>
                <a:cs typeface="Microsoft Sans Serif" panose="020B0604020202020204" pitchFamily="34" charset="0"/>
              </a:rPr>
              <a:t>Keys:</a:t>
            </a:r>
            <a:endParaRPr lang="en-IN" sz="1800" dirty="0">
              <a:effectLst/>
              <a:latin typeface="Times New Roman" panose="02020603050405020304" pitchFamily="18" charset="0"/>
              <a:ea typeface="Times New Roman" panose="02020603050405020304" pitchFamily="18" charset="0"/>
            </a:endParaRPr>
          </a:p>
          <a:p>
            <a:pPr marL="88900" marR="292100" algn="just">
              <a:lnSpc>
                <a:spcPct val="115000"/>
              </a:lnSpc>
              <a:spcBef>
                <a:spcPts val="450"/>
              </a:spcBef>
              <a:spcAft>
                <a:spcPts val="0"/>
              </a:spcAft>
            </a:pPr>
            <a:r>
              <a:rPr lang="en-US" sz="1800" dirty="0">
                <a:effectLst/>
                <a:latin typeface="Times New Roman" panose="02020603050405020304" pitchFamily="18" charset="0"/>
                <a:ea typeface="Times New Roman" panose="02020603050405020304" pitchFamily="18" charset="0"/>
              </a:rPr>
              <a:t>The round keys</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have a</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circular cross-section and fit</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into holes drilled partly in</a:t>
            </a:r>
            <a:r>
              <a:rPr lang="en-US" sz="1800" spc="3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the shaft and</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partly in</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the hub.</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Slot is drilled after the assembly so</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the shafts can be properly aligned.</a:t>
            </a:r>
            <a:r>
              <a:rPr lang="en-US" sz="1800" spc="3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These</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are</a:t>
            </a:r>
            <a:r>
              <a:rPr lang="en-US" sz="1800" spc="-1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used</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for</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low torque</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transmission. Round</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keys</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are</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shown in</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Figure</a:t>
            </a:r>
          </a:p>
          <a:p>
            <a:pPr marL="88900" marR="292100" algn="just">
              <a:lnSpc>
                <a:spcPct val="115000"/>
              </a:lnSpc>
              <a:spcBef>
                <a:spcPts val="450"/>
              </a:spcBef>
              <a:spcAft>
                <a:spcPts val="0"/>
              </a:spcAft>
            </a:pPr>
            <a:endParaRPr lang="en-US" sz="1800" dirty="0">
              <a:latin typeface="Times New Roman" panose="02020603050405020304" pitchFamily="18" charset="0"/>
              <a:ea typeface="Times New Roman" panose="02020603050405020304" pitchFamily="18" charset="0"/>
            </a:endParaRPr>
          </a:p>
          <a:p>
            <a:pPr marL="88900" marR="292100" algn="just">
              <a:lnSpc>
                <a:spcPct val="115000"/>
              </a:lnSpc>
              <a:spcBef>
                <a:spcPts val="450"/>
              </a:spcBef>
              <a:spcAft>
                <a:spcPts val="0"/>
              </a:spcAft>
            </a:pPr>
            <a:endParaRPr lang="en-US" sz="1800" dirty="0">
              <a:effectLst/>
              <a:latin typeface="Times New Roman" panose="02020603050405020304" pitchFamily="18" charset="0"/>
              <a:ea typeface="Times New Roman" panose="02020603050405020304" pitchFamily="18" charset="0"/>
            </a:endParaRPr>
          </a:p>
          <a:p>
            <a:pPr marL="88900" marR="292100" algn="just">
              <a:lnSpc>
                <a:spcPct val="115000"/>
              </a:lnSpc>
              <a:spcBef>
                <a:spcPts val="450"/>
              </a:spcBef>
              <a:spcAft>
                <a:spcPts val="0"/>
              </a:spcAft>
            </a:pPr>
            <a:endParaRPr lang="en-US" sz="1800" dirty="0">
              <a:latin typeface="Times New Roman" panose="02020603050405020304" pitchFamily="18" charset="0"/>
              <a:ea typeface="Times New Roman" panose="02020603050405020304" pitchFamily="18" charset="0"/>
            </a:endParaRPr>
          </a:p>
          <a:p>
            <a:pPr marL="88900" marR="292100" algn="just">
              <a:lnSpc>
                <a:spcPct val="115000"/>
              </a:lnSpc>
              <a:spcBef>
                <a:spcPts val="450"/>
              </a:spcBef>
              <a:spcAft>
                <a:spcPts val="0"/>
              </a:spcAft>
            </a:pPr>
            <a:endParaRPr lang="en-US" sz="1800" dirty="0">
              <a:effectLst/>
              <a:latin typeface="Times New Roman" panose="02020603050405020304" pitchFamily="18" charset="0"/>
              <a:ea typeface="Times New Roman" panose="02020603050405020304" pitchFamily="18" charset="0"/>
            </a:endParaRPr>
          </a:p>
          <a:p>
            <a:pPr marL="88900" marR="292100" algn="just">
              <a:lnSpc>
                <a:spcPct val="115000"/>
              </a:lnSpc>
              <a:spcBef>
                <a:spcPts val="450"/>
              </a:spcBef>
              <a:spcAft>
                <a:spcPts val="0"/>
              </a:spcAft>
            </a:pPr>
            <a:endParaRPr lang="en-US" sz="1800" dirty="0">
              <a:latin typeface="Times New Roman" panose="02020603050405020304" pitchFamily="18" charset="0"/>
              <a:ea typeface="Times New Roman" panose="02020603050405020304" pitchFamily="18" charset="0"/>
            </a:endParaRPr>
          </a:p>
          <a:p>
            <a:pPr marL="88900" marR="292100" algn="just">
              <a:lnSpc>
                <a:spcPct val="115000"/>
              </a:lnSpc>
              <a:spcBef>
                <a:spcPts val="450"/>
              </a:spcBef>
              <a:spcAft>
                <a:spcPts val="0"/>
              </a:spcAft>
            </a:pPr>
            <a:endParaRPr lang="en-US" sz="1800" dirty="0">
              <a:effectLst/>
              <a:latin typeface="Times New Roman" panose="02020603050405020304" pitchFamily="18" charset="0"/>
              <a:ea typeface="Times New Roman" panose="02020603050405020304" pitchFamily="18" charset="0"/>
            </a:endParaRPr>
          </a:p>
          <a:p>
            <a:pPr marL="88900">
              <a:spcBef>
                <a:spcPts val="450"/>
              </a:spcBef>
              <a:spcAft>
                <a:spcPts val="0"/>
              </a:spcAft>
            </a:pPr>
            <a:r>
              <a:rPr lang="en-US" sz="1800" b="1" dirty="0">
                <a:effectLst/>
                <a:latin typeface="Times New Roman" panose="02020603050405020304" pitchFamily="18" charset="0"/>
                <a:ea typeface="Microsoft Sans Serif" panose="020B0604020202020204" pitchFamily="34" charset="0"/>
                <a:cs typeface="Microsoft Sans Serif" panose="020B0604020202020204" pitchFamily="34" charset="0"/>
              </a:rPr>
              <a:t>Saddle</a:t>
            </a:r>
            <a:r>
              <a:rPr lang="en-US" sz="1800" b="1" spc="-10" dirty="0">
                <a:effectLst/>
                <a:latin typeface="Times New Roman" panose="02020603050405020304" pitchFamily="18" charset="0"/>
                <a:ea typeface="Microsoft Sans Serif" panose="020B0604020202020204" pitchFamily="34" charset="0"/>
                <a:cs typeface="Microsoft Sans Serif" panose="020B0604020202020204" pitchFamily="34" charset="0"/>
              </a:rPr>
              <a:t> </a:t>
            </a:r>
            <a:r>
              <a:rPr lang="en-US" sz="1800" b="1" dirty="0">
                <a:effectLst/>
                <a:latin typeface="Times New Roman" panose="02020603050405020304" pitchFamily="18" charset="0"/>
                <a:ea typeface="Microsoft Sans Serif" panose="020B0604020202020204" pitchFamily="34" charset="0"/>
                <a:cs typeface="Microsoft Sans Serif" panose="020B0604020202020204" pitchFamily="34" charset="0"/>
              </a:rPr>
              <a:t>Keys</a:t>
            </a:r>
            <a:endParaRPr lang="en-IN" sz="1800" dirty="0">
              <a:effectLst/>
              <a:latin typeface="Times New Roman" panose="02020603050405020304" pitchFamily="18" charset="0"/>
              <a:ea typeface="Times New Roman" panose="02020603050405020304" pitchFamily="18" charset="0"/>
            </a:endParaRPr>
          </a:p>
          <a:p>
            <a:pPr marL="88900" marR="290830">
              <a:lnSpc>
                <a:spcPct val="115000"/>
              </a:lnSpc>
              <a:spcBef>
                <a:spcPts val="450"/>
              </a:spcBef>
              <a:spcAft>
                <a:spcPts val="0"/>
              </a:spcAft>
            </a:pPr>
            <a:r>
              <a:rPr lang="en-US" sz="1800" dirty="0">
                <a:effectLst/>
                <a:latin typeface="Times New Roman" panose="02020603050405020304" pitchFamily="18" charset="0"/>
                <a:ea typeface="Times New Roman" panose="02020603050405020304" pitchFamily="18" charset="0"/>
              </a:rPr>
              <a:t>Slot</a:t>
            </a:r>
            <a:r>
              <a:rPr lang="en-US" sz="1800" spc="14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for</a:t>
            </a:r>
            <a:r>
              <a:rPr lang="en-US" sz="1800" spc="13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this</a:t>
            </a:r>
            <a:r>
              <a:rPr lang="en-US" sz="1800" spc="13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type</a:t>
            </a:r>
            <a:r>
              <a:rPr lang="en-US" sz="1800" spc="13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of</a:t>
            </a:r>
            <a:r>
              <a:rPr lang="en-US" sz="1800" spc="13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is</a:t>
            </a:r>
            <a:r>
              <a:rPr lang="en-US" sz="1800" spc="14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provided</a:t>
            </a:r>
            <a:r>
              <a:rPr lang="en-US" sz="1800" spc="14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only</a:t>
            </a:r>
            <a:r>
              <a:rPr lang="en-US" sz="1800" spc="1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in</a:t>
            </a:r>
            <a:r>
              <a:rPr lang="en-US" sz="1800" spc="14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the</a:t>
            </a:r>
            <a:r>
              <a:rPr lang="en-US" sz="1800" spc="13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hub</a:t>
            </a:r>
            <a:r>
              <a:rPr lang="en-US" sz="1800" spc="13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as</a:t>
            </a:r>
            <a:r>
              <a:rPr lang="en-US" sz="1800" spc="13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shown</a:t>
            </a:r>
            <a:r>
              <a:rPr lang="en-US" sz="1800" spc="14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in</a:t>
            </a:r>
            <a:r>
              <a:rPr lang="en-US" sz="1800" spc="14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Figure.</a:t>
            </a:r>
            <a:r>
              <a:rPr lang="en-US" sz="1800" spc="13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Torque</a:t>
            </a:r>
            <a:r>
              <a:rPr lang="en-US" sz="1800" spc="13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is</a:t>
            </a:r>
            <a:r>
              <a:rPr lang="en-US" sz="1800" spc="14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transmitted</a:t>
            </a:r>
            <a:r>
              <a:rPr lang="en-US" sz="1800" spc="13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by</a:t>
            </a:r>
            <a:r>
              <a:rPr lang="en-US" sz="1800" spc="-28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friction</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only</a:t>
            </a:r>
            <a:r>
              <a:rPr lang="en-US" sz="1800" spc="-1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and cannot therefore</a:t>
            </a:r>
            <a:r>
              <a:rPr lang="en-US" sz="1800" spc="-1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transmit high torque</a:t>
            </a:r>
            <a:r>
              <a:rPr lang="en-US" sz="1800" spc="-1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and</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is used only</a:t>
            </a:r>
            <a:r>
              <a:rPr lang="en-US" sz="1800" spc="-2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for light applications.</a:t>
            </a:r>
            <a:endParaRPr lang="en-IN" sz="1800" dirty="0">
              <a:effectLst/>
              <a:latin typeface="Times New Roman" panose="02020603050405020304" pitchFamily="18" charset="0"/>
              <a:ea typeface="Times New Roman" panose="02020603050405020304" pitchFamily="18" charset="0"/>
            </a:endParaRPr>
          </a:p>
          <a:p>
            <a:pPr marL="88900">
              <a:spcBef>
                <a:spcPts val="450"/>
              </a:spcBef>
              <a:spcAft>
                <a:spcPts val="0"/>
              </a:spcAft>
            </a:pPr>
            <a:r>
              <a:rPr lang="en-US" sz="1800" dirty="0">
                <a:effectLst/>
                <a:latin typeface="Times New Roman" panose="02020603050405020304" pitchFamily="18" charset="0"/>
                <a:ea typeface="Times New Roman" panose="02020603050405020304" pitchFamily="18" charset="0"/>
              </a:rPr>
              <a:t>The</a:t>
            </a:r>
            <a:r>
              <a:rPr lang="en-US" sz="1800" spc="-1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saddle</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keys</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are</a:t>
            </a:r>
            <a:r>
              <a:rPr lang="en-US" sz="1800" spc="-1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of</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two</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types:</a:t>
            </a:r>
            <a:endParaRPr lang="en-IN" sz="1800" dirty="0">
              <a:effectLst/>
              <a:latin typeface="Times New Roman" panose="02020603050405020304" pitchFamily="18" charset="0"/>
              <a:ea typeface="Times New Roman" panose="02020603050405020304" pitchFamily="18" charset="0"/>
            </a:endParaRPr>
          </a:p>
          <a:p>
            <a:pPr marL="88900">
              <a:spcBef>
                <a:spcPts val="450"/>
              </a:spcBef>
              <a:spcAft>
                <a:spcPts val="0"/>
              </a:spcAft>
            </a:pPr>
            <a:r>
              <a:rPr lang="en-US" sz="1800" dirty="0">
                <a:effectLst/>
                <a:latin typeface="Times New Roman" panose="02020603050405020304" pitchFamily="18" charset="0"/>
                <a:ea typeface="Times New Roman" panose="02020603050405020304" pitchFamily="18" charset="0"/>
              </a:rPr>
              <a:t>Flat</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Saddle Key</a:t>
            </a:r>
            <a:r>
              <a:rPr lang="en-US" sz="1800" spc="-1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and</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Hollow Saddle</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Key.</a:t>
            </a:r>
            <a:endParaRPr lang="en-IN" sz="1800" dirty="0">
              <a:effectLst/>
              <a:latin typeface="Times New Roman" panose="02020603050405020304" pitchFamily="18" charset="0"/>
              <a:ea typeface="Times New Roman" panose="02020603050405020304" pitchFamily="18" charset="0"/>
            </a:endParaRPr>
          </a:p>
          <a:p>
            <a:pPr marL="88900">
              <a:lnSpc>
                <a:spcPct val="115000"/>
              </a:lnSpc>
              <a:spcBef>
                <a:spcPts val="450"/>
              </a:spcBef>
              <a:spcAft>
                <a:spcPts val="0"/>
              </a:spcAft>
            </a:pPr>
            <a:r>
              <a:rPr lang="en-US" sz="1800" dirty="0">
                <a:effectLst/>
                <a:latin typeface="Times New Roman" panose="02020603050405020304" pitchFamily="18" charset="0"/>
                <a:ea typeface="Times New Roman" panose="02020603050405020304" pitchFamily="18" charset="0"/>
              </a:rPr>
              <a:t>In</a:t>
            </a:r>
            <a:r>
              <a:rPr lang="en-US" sz="1800" spc="18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flat</a:t>
            </a:r>
            <a:r>
              <a:rPr lang="en-US" sz="1800" spc="17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saddle</a:t>
            </a:r>
            <a:r>
              <a:rPr lang="en-US" sz="1800" spc="17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key,</a:t>
            </a:r>
            <a:r>
              <a:rPr lang="en-US" sz="1800" spc="17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the</a:t>
            </a:r>
            <a:r>
              <a:rPr lang="en-US" sz="1800" spc="17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bottom</a:t>
            </a:r>
            <a:r>
              <a:rPr lang="en-US" sz="1800" spc="17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surface</a:t>
            </a:r>
            <a:r>
              <a:rPr lang="en-US" sz="1800" spc="16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touching</a:t>
            </a:r>
            <a:r>
              <a:rPr lang="en-US" sz="1800" spc="16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the</a:t>
            </a:r>
            <a:r>
              <a:rPr lang="en-US" sz="1800" spc="16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shaft</a:t>
            </a:r>
            <a:r>
              <a:rPr lang="en-US" sz="1800" spc="17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is</a:t>
            </a:r>
            <a:r>
              <a:rPr lang="en-US" sz="1800" spc="17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flat</a:t>
            </a:r>
            <a:r>
              <a:rPr lang="en-US" sz="1800" spc="18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and</a:t>
            </a:r>
            <a:r>
              <a:rPr lang="en-US" sz="1800" spc="17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it</a:t>
            </a:r>
            <a:r>
              <a:rPr lang="en-US" sz="1800" spc="17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sits</a:t>
            </a:r>
            <a:r>
              <a:rPr lang="en-US" sz="1800" spc="18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on</a:t>
            </a:r>
            <a:r>
              <a:rPr lang="en-US" sz="1800" spc="17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the</a:t>
            </a:r>
            <a:r>
              <a:rPr lang="en-US" sz="1800" spc="17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flat</a:t>
            </a:r>
            <a:r>
              <a:rPr lang="en-US" sz="1800" spc="17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surface</a:t>
            </a:r>
            <a:r>
              <a:rPr lang="en-US" sz="1800" spc="-28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machined on</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the</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shaft.</a:t>
            </a:r>
            <a:endParaRPr lang="en-IN" sz="1800" dirty="0">
              <a:effectLst/>
              <a:latin typeface="Times New Roman" panose="02020603050405020304" pitchFamily="18" charset="0"/>
              <a:ea typeface="Times New Roman" panose="02020603050405020304" pitchFamily="18" charset="0"/>
            </a:endParaRPr>
          </a:p>
          <a:p>
            <a:pPr marL="88900" marR="291465" algn="just">
              <a:lnSpc>
                <a:spcPct val="115000"/>
              </a:lnSpc>
              <a:spcBef>
                <a:spcPts val="450"/>
              </a:spcBef>
              <a:spcAft>
                <a:spcPts val="0"/>
              </a:spcAft>
            </a:pPr>
            <a:r>
              <a:rPr lang="en-US" sz="1800" dirty="0">
                <a:effectLst/>
                <a:latin typeface="Times New Roman" panose="02020603050405020304" pitchFamily="18" charset="0"/>
                <a:ea typeface="Times New Roman" panose="02020603050405020304" pitchFamily="18" charset="0"/>
              </a:rPr>
              <a:t>Hollow saddle key has a concave surface at the bottom to match the circular surface of the shaft.</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Chances of slip in case of the flat saddle key are relatively lesser and can transmit more power</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than</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the</a:t>
            </a:r>
            <a:r>
              <a:rPr lang="en-US" sz="1800" spc="-5"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hollow saddle key.</a:t>
            </a:r>
            <a:endParaRPr lang="en-IN" sz="1800" dirty="0">
              <a:effectLst/>
              <a:latin typeface="Times New Roman" panose="02020603050405020304" pitchFamily="18" charset="0"/>
              <a:ea typeface="Times New Roman" panose="02020603050405020304" pitchFamily="18" charset="0"/>
            </a:endParaRPr>
          </a:p>
          <a:p>
            <a:pPr marL="88900" marR="292100" algn="just">
              <a:lnSpc>
                <a:spcPct val="115000"/>
              </a:lnSpc>
              <a:spcBef>
                <a:spcPts val="450"/>
              </a:spcBef>
              <a:spcAft>
                <a:spcPts val="0"/>
              </a:spcAft>
            </a:pPr>
            <a:endParaRPr lang="en-IN" sz="1800" dirty="0">
              <a:effectLst/>
              <a:latin typeface="Times New Roman" panose="02020603050405020304" pitchFamily="18" charset="0"/>
              <a:ea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pic>
        <p:nvPicPr>
          <p:cNvPr id="3076" name="Picture 4" descr="Keys and Different Types of Keys in Machine Design">
            <a:extLst>
              <a:ext uri="{FF2B5EF4-FFF2-40B4-BE49-F238E27FC236}">
                <a16:creationId xmlns:a16="http://schemas.microsoft.com/office/drawing/2014/main" id="{12EAAD63-7FC5-11E7-85E2-ACC71C13CF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52931" y="1425039"/>
            <a:ext cx="5890253" cy="23988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9972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66924F-E834-D715-1FFB-201BD54C701B}"/>
              </a:ext>
            </a:extLst>
          </p:cNvPr>
          <p:cNvSpPr>
            <a:spLocks noGrp="1"/>
          </p:cNvSpPr>
          <p:nvPr>
            <p:ph idx="1"/>
          </p:nvPr>
        </p:nvSpPr>
        <p:spPr>
          <a:xfrm rot="20228451">
            <a:off x="-408709" y="546265"/>
            <a:ext cx="10847119" cy="6602679"/>
          </a:xfrm>
        </p:spPr>
        <p:txBody>
          <a:bodyPr>
            <a:normAutofit/>
          </a:bodyPr>
          <a:lstStyle/>
          <a:p>
            <a:pPr marL="3657600" lvl="8" indent="0">
              <a:buNone/>
            </a:pPr>
            <a:endParaRPr lang="en-US" sz="2000" dirty="0">
              <a:latin typeface="Times New Roman" panose="02020603050405020304" pitchFamily="18" charset="0"/>
              <a:cs typeface="Times New Roman" panose="02020603050405020304" pitchFamily="18" charset="0"/>
            </a:endParaRPr>
          </a:p>
          <a:p>
            <a:pPr marL="3657600" lvl="8" indent="0">
              <a:buNone/>
            </a:pPr>
            <a:endParaRPr lang="en-US" sz="2000" b="1" dirty="0">
              <a:latin typeface="Times New Roman" panose="02020603050405020304" pitchFamily="18" charset="0"/>
              <a:cs typeface="Times New Roman" panose="02020603050405020304" pitchFamily="18" charset="0"/>
            </a:endParaRPr>
          </a:p>
          <a:p>
            <a:pPr marL="3657600" lvl="8" indent="0">
              <a:buNone/>
            </a:pPr>
            <a:endParaRPr lang="en-US" sz="2000" b="1" dirty="0">
              <a:latin typeface="Times New Roman" panose="02020603050405020304" pitchFamily="18" charset="0"/>
              <a:cs typeface="Times New Roman" panose="02020603050405020304" pitchFamily="18" charset="0"/>
            </a:endParaRPr>
          </a:p>
          <a:p>
            <a:pPr marL="3657600" lvl="8" indent="0">
              <a:buNone/>
            </a:pPr>
            <a:endParaRPr lang="en-US" sz="2000" b="1" dirty="0">
              <a:latin typeface="Times New Roman" panose="02020603050405020304" pitchFamily="18" charset="0"/>
              <a:cs typeface="Times New Roman" panose="02020603050405020304" pitchFamily="18" charset="0"/>
            </a:endParaRPr>
          </a:p>
          <a:p>
            <a:pPr marL="3657600" lvl="8" indent="0">
              <a:buNone/>
            </a:pPr>
            <a:endParaRPr lang="en-US" sz="2000" b="1" dirty="0">
              <a:latin typeface="Times New Roman" panose="02020603050405020304" pitchFamily="18" charset="0"/>
              <a:cs typeface="Times New Roman" panose="02020603050405020304" pitchFamily="18" charset="0"/>
            </a:endParaRPr>
          </a:p>
          <a:p>
            <a:pPr marL="3657600" lvl="8" indent="0">
              <a:buNone/>
            </a:pPr>
            <a:endParaRPr lang="en-US" sz="2000" b="1" dirty="0">
              <a:latin typeface="Times New Roman" panose="02020603050405020304" pitchFamily="18" charset="0"/>
              <a:cs typeface="Times New Roman" panose="02020603050405020304" pitchFamily="18" charset="0"/>
            </a:endParaRPr>
          </a:p>
          <a:p>
            <a:pPr marL="3657600" lvl="8" indent="0">
              <a:buNone/>
            </a:pPr>
            <a:endParaRPr lang="en-US" sz="2000" b="1" dirty="0">
              <a:latin typeface="Times New Roman" panose="02020603050405020304" pitchFamily="18" charset="0"/>
              <a:cs typeface="Times New Roman" panose="02020603050405020304" pitchFamily="18" charset="0"/>
            </a:endParaRPr>
          </a:p>
          <a:p>
            <a:pPr marL="3657600" lvl="8" indent="0">
              <a:buNone/>
            </a:pPr>
            <a:endParaRPr lang="en-US" sz="2000" b="1" dirty="0">
              <a:latin typeface="Times New Roman" panose="02020603050405020304" pitchFamily="18" charset="0"/>
              <a:cs typeface="Times New Roman" panose="02020603050405020304" pitchFamily="18" charset="0"/>
            </a:endParaRPr>
          </a:p>
          <a:p>
            <a:pPr marL="3657600" lvl="8" indent="0">
              <a:buNone/>
            </a:pPr>
            <a:r>
              <a:rPr lang="en-US" sz="7200" b="1" dirty="0">
                <a:solidFill>
                  <a:schemeClr val="accent2">
                    <a:lumMod val="75000"/>
                  </a:schemeClr>
                </a:solidFill>
                <a:latin typeface="Times New Roman" panose="02020603050405020304" pitchFamily="18" charset="0"/>
                <a:cs typeface="Times New Roman" panose="02020603050405020304" pitchFamily="18" charset="0"/>
              </a:rPr>
              <a:t>Thank You</a:t>
            </a:r>
          </a:p>
        </p:txBody>
      </p:sp>
    </p:spTree>
    <p:extLst>
      <p:ext uri="{BB962C8B-B14F-4D97-AF65-F5344CB8AC3E}">
        <p14:creationId xmlns:p14="http://schemas.microsoft.com/office/powerpoint/2010/main" val="2724981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41C83-1230-E50E-EFC3-4D2F4E7C43DC}"/>
              </a:ext>
            </a:extLst>
          </p:cNvPr>
          <p:cNvSpPr>
            <a:spLocks noGrp="1"/>
          </p:cNvSpPr>
          <p:nvPr>
            <p:ph type="title"/>
          </p:nvPr>
        </p:nvSpPr>
        <p:spPr>
          <a:xfrm>
            <a:off x="838200" y="-133639"/>
            <a:ext cx="10515600" cy="1325563"/>
          </a:xfrm>
        </p:spPr>
        <p:txBody>
          <a:bodyPr/>
          <a:lstStyle/>
          <a:p>
            <a:r>
              <a:rPr lang="en-US" dirty="0">
                <a:solidFill>
                  <a:srgbClr val="0070C0"/>
                </a:solidFill>
                <a:latin typeface="Arial" panose="020B0604020202020204" pitchFamily="34" charset="0"/>
                <a:cs typeface="Arial" panose="020B0604020202020204" pitchFamily="34" charset="0"/>
              </a:rPr>
              <a:t>Chapter 1: Introduction</a:t>
            </a:r>
          </a:p>
        </p:txBody>
      </p:sp>
      <p:sp>
        <p:nvSpPr>
          <p:cNvPr id="3" name="Content Placeholder 2">
            <a:extLst>
              <a:ext uri="{FF2B5EF4-FFF2-40B4-BE49-F238E27FC236}">
                <a16:creationId xmlns:a16="http://schemas.microsoft.com/office/drawing/2014/main" id="{601080EE-67E0-4D08-F244-A8118DE38E74}"/>
              </a:ext>
            </a:extLst>
          </p:cNvPr>
          <p:cNvSpPr>
            <a:spLocks noGrp="1"/>
          </p:cNvSpPr>
          <p:nvPr>
            <p:ph idx="1"/>
          </p:nvPr>
        </p:nvSpPr>
        <p:spPr>
          <a:xfrm>
            <a:off x="838199" y="795647"/>
            <a:ext cx="10965873" cy="5961413"/>
          </a:xfrm>
        </p:spPr>
        <p:txBody>
          <a:bodyPr>
            <a:normAutofit fontScale="85000" lnSpcReduction="20000"/>
          </a:bodyPr>
          <a:lstStyle/>
          <a:p>
            <a:pPr algn="just"/>
            <a:r>
              <a:rPr lang="en-IN" b="1" dirty="0">
                <a:solidFill>
                  <a:schemeClr val="accent2">
                    <a:lumMod val="75000"/>
                  </a:schemeClr>
                </a:solidFill>
                <a:latin typeface="Times New Roman" panose="02020603050405020304" pitchFamily="18" charset="0"/>
                <a:cs typeface="Times New Roman" panose="02020603050405020304" pitchFamily="18" charset="0"/>
              </a:rPr>
              <a:t>Machine design: </a:t>
            </a:r>
            <a:r>
              <a:rPr lang="en-IN" dirty="0">
                <a:latin typeface="Times New Roman" panose="02020603050405020304" pitchFamily="18" charset="0"/>
                <a:cs typeface="Times New Roman" panose="02020603050405020304" pitchFamily="18" charset="0"/>
              </a:rPr>
              <a:t>Machine design is a crucial aspect of engineering that involves creating and </a:t>
            </a:r>
            <a:r>
              <a:rPr lang="en-IN" dirty="0" err="1">
                <a:latin typeface="Times New Roman" panose="02020603050405020304" pitchFamily="18" charset="0"/>
                <a:cs typeface="Times New Roman" panose="02020603050405020304" pitchFamily="18" charset="0"/>
              </a:rPr>
              <a:t>analyzing</a:t>
            </a:r>
            <a:r>
              <a:rPr lang="en-IN" dirty="0">
                <a:latin typeface="Times New Roman" panose="02020603050405020304" pitchFamily="18" charset="0"/>
                <a:cs typeface="Times New Roman" panose="02020603050405020304" pitchFamily="18" charset="0"/>
              </a:rPr>
              <a:t> machines and mechanical systems. It encompasses the process of designing and constructing machines to perform specific tasks, taking into consideration various factors such as functionality, safety, reliability, manufacturability, and cost-effectiveness. The goal of machine design is to develop equipment that meets user requirements while ensuring optimal performance and durability.</a:t>
            </a:r>
          </a:p>
          <a:p>
            <a:r>
              <a:rPr lang="en-IN" b="1" dirty="0">
                <a:solidFill>
                  <a:schemeClr val="accent2">
                    <a:lumMod val="75000"/>
                  </a:schemeClr>
                </a:solidFill>
                <a:latin typeface="Times New Roman" panose="02020603050405020304" pitchFamily="18" charset="0"/>
                <a:cs typeface="Times New Roman" panose="02020603050405020304" pitchFamily="18" charset="0"/>
              </a:rPr>
              <a:t>Key Elements of Machine Design:</a:t>
            </a:r>
            <a:endParaRPr lang="en-IN" dirty="0">
              <a:solidFill>
                <a:schemeClr val="accent2">
                  <a:lumMod val="75000"/>
                </a:schemeClr>
              </a:solidFill>
              <a:latin typeface="Times New Roman" panose="02020603050405020304" pitchFamily="18" charset="0"/>
              <a:cs typeface="Times New Roman" panose="02020603050405020304" pitchFamily="18" charset="0"/>
            </a:endParaRPr>
          </a:p>
          <a:p>
            <a:pPr>
              <a:buFont typeface="+mj-lt"/>
              <a:buAutoNum type="arabicPeriod"/>
            </a:pPr>
            <a:r>
              <a:rPr lang="en-IN" b="1" dirty="0">
                <a:solidFill>
                  <a:schemeClr val="accent2">
                    <a:lumMod val="75000"/>
                  </a:schemeClr>
                </a:solidFill>
                <a:latin typeface="Times New Roman" panose="02020603050405020304" pitchFamily="18" charset="0"/>
                <a:cs typeface="Times New Roman" panose="02020603050405020304" pitchFamily="18" charset="0"/>
              </a:rPr>
              <a:t>Functionality:</a:t>
            </a:r>
            <a:r>
              <a:rPr lang="en-IN" dirty="0">
                <a:solidFill>
                  <a:schemeClr val="accent2">
                    <a:lumMod val="75000"/>
                  </a:schemeClr>
                </a:solidFill>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The machine must perform its intended function efficiently and effectively.</a:t>
            </a:r>
          </a:p>
          <a:p>
            <a:pPr>
              <a:buFont typeface="+mj-lt"/>
              <a:buAutoNum type="arabicPeriod"/>
            </a:pPr>
            <a:r>
              <a:rPr lang="en-IN" b="1" dirty="0">
                <a:solidFill>
                  <a:schemeClr val="accent2">
                    <a:lumMod val="75000"/>
                  </a:schemeClr>
                </a:solidFill>
                <a:latin typeface="Times New Roman" panose="02020603050405020304" pitchFamily="18" charset="0"/>
                <a:cs typeface="Times New Roman" panose="02020603050405020304" pitchFamily="18" charset="0"/>
              </a:rPr>
              <a:t>Safety:</a:t>
            </a:r>
            <a:r>
              <a:rPr lang="en-IN" dirty="0">
                <a:solidFill>
                  <a:schemeClr val="accent2">
                    <a:lumMod val="75000"/>
                  </a:schemeClr>
                </a:solidFill>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Designs should prioritize user safety and minimize potential hazards.</a:t>
            </a:r>
          </a:p>
          <a:p>
            <a:pPr>
              <a:buFont typeface="+mj-lt"/>
              <a:buAutoNum type="arabicPeriod"/>
            </a:pPr>
            <a:r>
              <a:rPr lang="en-IN" b="1" dirty="0">
                <a:solidFill>
                  <a:schemeClr val="accent2">
                    <a:lumMod val="75000"/>
                  </a:schemeClr>
                </a:solidFill>
                <a:latin typeface="Times New Roman" panose="02020603050405020304" pitchFamily="18" charset="0"/>
                <a:cs typeface="Times New Roman" panose="02020603050405020304" pitchFamily="18" charset="0"/>
              </a:rPr>
              <a:t>Reliability:</a:t>
            </a:r>
            <a:r>
              <a:rPr lang="en-IN" dirty="0">
                <a:solidFill>
                  <a:schemeClr val="accent2">
                    <a:lumMod val="75000"/>
                  </a:schemeClr>
                </a:solidFill>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Machines should be designed to operate consistently over time with minimal maintenance.</a:t>
            </a:r>
          </a:p>
          <a:p>
            <a:pPr>
              <a:buFont typeface="+mj-lt"/>
              <a:buAutoNum type="arabicPeriod"/>
            </a:pPr>
            <a:r>
              <a:rPr lang="en-IN" b="1" dirty="0">
                <a:solidFill>
                  <a:schemeClr val="accent2">
                    <a:lumMod val="75000"/>
                  </a:schemeClr>
                </a:solidFill>
                <a:latin typeface="Times New Roman" panose="02020603050405020304" pitchFamily="18" charset="0"/>
                <a:cs typeface="Times New Roman" panose="02020603050405020304" pitchFamily="18" charset="0"/>
              </a:rPr>
              <a:t>Cost-effectiveness:</a:t>
            </a:r>
            <a:r>
              <a:rPr lang="en-IN" dirty="0">
                <a:solidFill>
                  <a:schemeClr val="accent2">
                    <a:lumMod val="75000"/>
                  </a:schemeClr>
                </a:solidFill>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Consideration of production, operational, and maintenance costs is essential.</a:t>
            </a:r>
          </a:p>
          <a:p>
            <a:pPr>
              <a:buFont typeface="+mj-lt"/>
              <a:buAutoNum type="arabicPeriod"/>
            </a:pPr>
            <a:r>
              <a:rPr lang="en-IN" b="1" dirty="0">
                <a:solidFill>
                  <a:schemeClr val="accent2">
                    <a:lumMod val="75000"/>
                  </a:schemeClr>
                </a:solidFill>
                <a:latin typeface="Times New Roman" panose="02020603050405020304" pitchFamily="18" charset="0"/>
                <a:cs typeface="Times New Roman" panose="02020603050405020304" pitchFamily="18" charset="0"/>
              </a:rPr>
              <a:t>Materials:</a:t>
            </a:r>
            <a:r>
              <a:rPr lang="en-IN" dirty="0">
                <a:solidFill>
                  <a:schemeClr val="accent2">
                    <a:lumMod val="75000"/>
                  </a:schemeClr>
                </a:solidFill>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Selection of appropriate materials based on mechanical properties and environmental factors.</a:t>
            </a:r>
          </a:p>
          <a:p>
            <a:pPr>
              <a:buFont typeface="+mj-lt"/>
              <a:buAutoNum type="arabicPeriod"/>
            </a:pPr>
            <a:r>
              <a:rPr lang="en-IN" b="1" dirty="0">
                <a:solidFill>
                  <a:schemeClr val="accent2">
                    <a:lumMod val="75000"/>
                  </a:schemeClr>
                </a:solidFill>
                <a:latin typeface="Times New Roman" panose="02020603050405020304" pitchFamily="18" charset="0"/>
                <a:cs typeface="Times New Roman" panose="02020603050405020304" pitchFamily="18" charset="0"/>
              </a:rPr>
              <a:t>Manufacturability:</a:t>
            </a:r>
            <a:r>
              <a:rPr lang="en-IN" dirty="0">
                <a:solidFill>
                  <a:schemeClr val="accent2">
                    <a:lumMod val="75000"/>
                  </a:schemeClr>
                </a:solidFill>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Designs should allow for practical and efficient manufacturing processes.</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9199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F6F0D5-2068-45EB-4371-F6D0CE0A2BB9}"/>
              </a:ext>
            </a:extLst>
          </p:cNvPr>
          <p:cNvSpPr>
            <a:spLocks noGrp="1"/>
          </p:cNvSpPr>
          <p:nvPr>
            <p:ph idx="1"/>
          </p:nvPr>
        </p:nvSpPr>
        <p:spPr>
          <a:xfrm>
            <a:off x="522515" y="237506"/>
            <a:ext cx="11234056" cy="6620494"/>
          </a:xfrm>
        </p:spPr>
        <p:txBody>
          <a:bodyPr>
            <a:normAutofit lnSpcReduction="10000"/>
          </a:bodyPr>
          <a:lstStyle/>
          <a:p>
            <a:pPr algn="just"/>
            <a:r>
              <a:rPr lang="en-IN" sz="2000" b="1" dirty="0">
                <a:solidFill>
                  <a:schemeClr val="accent2">
                    <a:lumMod val="75000"/>
                  </a:schemeClr>
                </a:solidFill>
                <a:latin typeface="Times New Roman" panose="02020603050405020304" pitchFamily="18" charset="0"/>
                <a:cs typeface="Times New Roman" panose="02020603050405020304" pitchFamily="18" charset="0"/>
              </a:rPr>
              <a:t>Types of Machine Design</a:t>
            </a:r>
            <a:endParaRPr lang="en-IN" sz="2000" dirty="0">
              <a:solidFill>
                <a:schemeClr val="accent2">
                  <a:lumMod val="75000"/>
                </a:schemeClr>
              </a:solidFill>
              <a:latin typeface="Times New Roman" panose="02020603050405020304" pitchFamily="18" charset="0"/>
              <a:cs typeface="Times New Roman" panose="02020603050405020304" pitchFamily="18" charset="0"/>
            </a:endParaRPr>
          </a:p>
          <a:p>
            <a:pPr algn="just"/>
            <a:r>
              <a:rPr lang="en-IN" sz="2000" dirty="0">
                <a:latin typeface="Times New Roman" panose="02020603050405020304" pitchFamily="18" charset="0"/>
                <a:cs typeface="Times New Roman" panose="02020603050405020304" pitchFamily="18" charset="0"/>
              </a:rPr>
              <a:t>Machine design can be categorized into several types, each with its specific focus and application:</a:t>
            </a:r>
          </a:p>
          <a:p>
            <a:pPr algn="just">
              <a:buFont typeface="+mj-lt"/>
              <a:buAutoNum type="arabicPeriod"/>
            </a:pPr>
            <a:r>
              <a:rPr lang="en-IN" sz="2000" b="1" dirty="0">
                <a:solidFill>
                  <a:schemeClr val="accent2">
                    <a:lumMod val="75000"/>
                  </a:schemeClr>
                </a:solidFill>
                <a:latin typeface="Times New Roman" panose="02020603050405020304" pitchFamily="18" charset="0"/>
                <a:cs typeface="Times New Roman" panose="02020603050405020304" pitchFamily="18" charset="0"/>
              </a:rPr>
              <a:t>Conventional Machine Design:</a:t>
            </a:r>
            <a:endParaRPr lang="en-IN" sz="2000" dirty="0">
              <a:solidFill>
                <a:schemeClr val="accent2">
                  <a:lumMod val="75000"/>
                </a:schemeClr>
              </a:solidFill>
              <a:latin typeface="Times New Roman" panose="02020603050405020304" pitchFamily="18" charset="0"/>
              <a:cs typeface="Times New Roman" panose="02020603050405020304" pitchFamily="18" charset="0"/>
            </a:endParaRPr>
          </a:p>
          <a:p>
            <a:pPr marL="742950" lvl="1" indent="-285750" algn="just">
              <a:buFont typeface="+mj-lt"/>
              <a:buAutoNum type="arabicPeriod"/>
            </a:pPr>
            <a:r>
              <a:rPr lang="en-IN" sz="1800" dirty="0">
                <a:latin typeface="Times New Roman" panose="02020603050405020304" pitchFamily="18" charset="0"/>
                <a:cs typeface="Times New Roman" panose="02020603050405020304" pitchFamily="18" charset="0"/>
              </a:rPr>
              <a:t>Focuses on designing machines with well-established principles and practices.</a:t>
            </a:r>
          </a:p>
          <a:p>
            <a:pPr marL="742950" lvl="1" indent="-285750" algn="just">
              <a:buFont typeface="+mj-lt"/>
              <a:buAutoNum type="arabicPeriod"/>
            </a:pPr>
            <a:r>
              <a:rPr lang="en-IN" sz="1800" dirty="0">
                <a:latin typeface="Times New Roman" panose="02020603050405020304" pitchFamily="18" charset="0"/>
                <a:cs typeface="Times New Roman" panose="02020603050405020304" pitchFamily="18" charset="0"/>
              </a:rPr>
              <a:t>Examples include gear systems, levers, and pulleys.</a:t>
            </a:r>
          </a:p>
          <a:p>
            <a:pPr algn="just">
              <a:buFont typeface="+mj-lt"/>
              <a:buAutoNum type="arabicPeriod"/>
            </a:pPr>
            <a:r>
              <a:rPr lang="en-IN" sz="2000" b="1" dirty="0">
                <a:solidFill>
                  <a:schemeClr val="accent2">
                    <a:lumMod val="75000"/>
                  </a:schemeClr>
                </a:solidFill>
                <a:latin typeface="Times New Roman" panose="02020603050405020304" pitchFamily="18" charset="0"/>
                <a:cs typeface="Times New Roman" panose="02020603050405020304" pitchFamily="18" charset="0"/>
              </a:rPr>
              <a:t>Innovative Machine Design:</a:t>
            </a:r>
            <a:endParaRPr lang="en-IN" sz="2000" dirty="0">
              <a:solidFill>
                <a:schemeClr val="accent2">
                  <a:lumMod val="75000"/>
                </a:schemeClr>
              </a:solidFill>
              <a:latin typeface="Times New Roman" panose="02020603050405020304" pitchFamily="18" charset="0"/>
              <a:cs typeface="Times New Roman" panose="02020603050405020304" pitchFamily="18" charset="0"/>
            </a:endParaRPr>
          </a:p>
          <a:p>
            <a:pPr marL="742950" lvl="1" indent="-285750" algn="just">
              <a:buFont typeface="+mj-lt"/>
              <a:buAutoNum type="arabicPeriod"/>
            </a:pPr>
            <a:r>
              <a:rPr lang="en-IN" sz="1800" dirty="0">
                <a:latin typeface="Times New Roman" panose="02020603050405020304" pitchFamily="18" charset="0"/>
                <a:cs typeface="Times New Roman" panose="02020603050405020304" pitchFamily="18" charset="0"/>
              </a:rPr>
              <a:t>Involves the development of new machines or improving existing designs through innovation.</a:t>
            </a:r>
          </a:p>
          <a:p>
            <a:pPr marL="742950" lvl="1" indent="-285750" algn="just">
              <a:buFont typeface="+mj-lt"/>
              <a:buAutoNum type="arabicPeriod"/>
            </a:pPr>
            <a:r>
              <a:rPr lang="en-IN" sz="1800" dirty="0">
                <a:latin typeface="Times New Roman" panose="02020603050405020304" pitchFamily="18" charset="0"/>
                <a:cs typeface="Times New Roman" panose="02020603050405020304" pitchFamily="18" charset="0"/>
              </a:rPr>
              <a:t>Emphasizes creativity and the incorporation of advanced technologies.</a:t>
            </a:r>
          </a:p>
          <a:p>
            <a:pPr algn="just">
              <a:buFont typeface="+mj-lt"/>
              <a:buAutoNum type="arabicPeriod"/>
            </a:pPr>
            <a:r>
              <a:rPr lang="en-IN" sz="2000" b="1" dirty="0">
                <a:solidFill>
                  <a:schemeClr val="accent2">
                    <a:lumMod val="75000"/>
                  </a:schemeClr>
                </a:solidFill>
                <a:latin typeface="Times New Roman" panose="02020603050405020304" pitchFamily="18" charset="0"/>
                <a:cs typeface="Times New Roman" panose="02020603050405020304" pitchFamily="18" charset="0"/>
              </a:rPr>
              <a:t>Parametric Design:</a:t>
            </a:r>
            <a:endParaRPr lang="en-IN" sz="2000" dirty="0">
              <a:solidFill>
                <a:schemeClr val="accent2">
                  <a:lumMod val="75000"/>
                </a:schemeClr>
              </a:solidFill>
              <a:latin typeface="Times New Roman" panose="02020603050405020304" pitchFamily="18" charset="0"/>
              <a:cs typeface="Times New Roman" panose="02020603050405020304" pitchFamily="18" charset="0"/>
            </a:endParaRPr>
          </a:p>
          <a:p>
            <a:pPr marL="742950" lvl="1" indent="-285750" algn="just">
              <a:buFont typeface="+mj-lt"/>
              <a:buAutoNum type="arabicPeriod"/>
            </a:pPr>
            <a:r>
              <a:rPr lang="en-IN" sz="1800" dirty="0">
                <a:latin typeface="Times New Roman" panose="02020603050405020304" pitchFamily="18" charset="0"/>
                <a:cs typeface="Times New Roman" panose="02020603050405020304" pitchFamily="18" charset="0"/>
              </a:rPr>
              <a:t>Utilizes parameters and variables to define the design, allowing for easy modifications and adjustments.</a:t>
            </a:r>
          </a:p>
          <a:p>
            <a:pPr marL="742950" lvl="1" indent="-285750" algn="just">
              <a:buFont typeface="+mj-lt"/>
              <a:buAutoNum type="arabicPeriod"/>
            </a:pPr>
            <a:r>
              <a:rPr lang="en-IN" sz="1800" dirty="0">
                <a:latin typeface="Times New Roman" panose="02020603050405020304" pitchFamily="18" charset="0"/>
                <a:cs typeface="Times New Roman" panose="02020603050405020304" pitchFamily="18" charset="0"/>
              </a:rPr>
              <a:t>Common in CAD (Computer-Aided Design) applications.</a:t>
            </a:r>
          </a:p>
          <a:p>
            <a:pPr algn="just">
              <a:buFont typeface="+mj-lt"/>
              <a:buAutoNum type="arabicPeriod"/>
            </a:pPr>
            <a:r>
              <a:rPr lang="en-IN" sz="2000" b="1" dirty="0">
                <a:solidFill>
                  <a:schemeClr val="accent2">
                    <a:lumMod val="75000"/>
                  </a:schemeClr>
                </a:solidFill>
                <a:latin typeface="Times New Roman" panose="02020603050405020304" pitchFamily="18" charset="0"/>
                <a:cs typeface="Times New Roman" panose="02020603050405020304" pitchFamily="18" charset="0"/>
              </a:rPr>
              <a:t>Optimal Design:</a:t>
            </a:r>
            <a:endParaRPr lang="en-IN" sz="2000" dirty="0">
              <a:solidFill>
                <a:schemeClr val="accent2">
                  <a:lumMod val="75000"/>
                </a:schemeClr>
              </a:solidFill>
              <a:latin typeface="Times New Roman" panose="02020603050405020304" pitchFamily="18" charset="0"/>
              <a:cs typeface="Times New Roman" panose="02020603050405020304" pitchFamily="18" charset="0"/>
            </a:endParaRPr>
          </a:p>
          <a:p>
            <a:pPr marL="742950" lvl="1" indent="-285750" algn="just">
              <a:buFont typeface="+mj-lt"/>
              <a:buAutoNum type="arabicPeriod"/>
            </a:pPr>
            <a:r>
              <a:rPr lang="en-IN" sz="1800" dirty="0">
                <a:latin typeface="Times New Roman" panose="02020603050405020304" pitchFamily="18" charset="0"/>
                <a:cs typeface="Times New Roman" panose="02020603050405020304" pitchFamily="18" charset="0"/>
              </a:rPr>
              <a:t>Aims to achieve the best performance with minimal material usage and cost.</a:t>
            </a:r>
          </a:p>
          <a:p>
            <a:pPr marL="742950" lvl="1" indent="-285750" algn="just">
              <a:buFont typeface="+mj-lt"/>
              <a:buAutoNum type="arabicPeriod"/>
            </a:pPr>
            <a:r>
              <a:rPr lang="en-IN" sz="1800" dirty="0">
                <a:latin typeface="Times New Roman" panose="02020603050405020304" pitchFamily="18" charset="0"/>
                <a:cs typeface="Times New Roman" panose="02020603050405020304" pitchFamily="18" charset="0"/>
              </a:rPr>
              <a:t>Often involves the use of optimization algorithms and simulations.</a:t>
            </a:r>
          </a:p>
          <a:p>
            <a:pPr algn="just">
              <a:buFont typeface="+mj-lt"/>
              <a:buAutoNum type="arabicPeriod"/>
            </a:pPr>
            <a:r>
              <a:rPr lang="en-IN" sz="2000" b="1" dirty="0">
                <a:solidFill>
                  <a:schemeClr val="accent2">
                    <a:lumMod val="75000"/>
                  </a:schemeClr>
                </a:solidFill>
                <a:latin typeface="Times New Roman" panose="02020603050405020304" pitchFamily="18" charset="0"/>
                <a:cs typeface="Times New Roman" panose="02020603050405020304" pitchFamily="18" charset="0"/>
              </a:rPr>
              <a:t>Robotic Design:</a:t>
            </a:r>
            <a:endParaRPr lang="en-IN" sz="2000" dirty="0">
              <a:solidFill>
                <a:schemeClr val="accent2">
                  <a:lumMod val="75000"/>
                </a:schemeClr>
              </a:solidFill>
              <a:latin typeface="Times New Roman" panose="02020603050405020304" pitchFamily="18" charset="0"/>
              <a:cs typeface="Times New Roman" panose="02020603050405020304" pitchFamily="18" charset="0"/>
            </a:endParaRPr>
          </a:p>
          <a:p>
            <a:pPr marL="742950" lvl="1" indent="-285750" algn="just">
              <a:buFont typeface="+mj-lt"/>
              <a:buAutoNum type="arabicPeriod"/>
            </a:pPr>
            <a:r>
              <a:rPr lang="en-IN" sz="1800" dirty="0">
                <a:latin typeface="Times New Roman" panose="02020603050405020304" pitchFamily="18" charset="0"/>
                <a:cs typeface="Times New Roman" panose="02020603050405020304" pitchFamily="18" charset="0"/>
              </a:rPr>
              <a:t>Focuses on creating machines that can perform tasks autonomously or with minimal human intervention.</a:t>
            </a:r>
          </a:p>
          <a:p>
            <a:pPr marL="742950" lvl="1" indent="-285750" algn="just">
              <a:buFont typeface="+mj-lt"/>
              <a:buAutoNum type="arabicPeriod"/>
            </a:pPr>
            <a:r>
              <a:rPr lang="en-IN" sz="1800" dirty="0">
                <a:latin typeface="Times New Roman" panose="02020603050405020304" pitchFamily="18" charset="0"/>
                <a:cs typeface="Times New Roman" panose="02020603050405020304" pitchFamily="18" charset="0"/>
              </a:rPr>
              <a:t>Includes considerations for sensors, actuators, and control systems.</a:t>
            </a:r>
          </a:p>
          <a:p>
            <a:pPr algn="just">
              <a:buFont typeface="+mj-lt"/>
              <a:buAutoNum type="arabicPeriod"/>
            </a:pPr>
            <a:r>
              <a:rPr lang="en-IN" sz="2000" b="1" dirty="0">
                <a:solidFill>
                  <a:schemeClr val="accent2">
                    <a:lumMod val="75000"/>
                  </a:schemeClr>
                </a:solidFill>
                <a:latin typeface="Times New Roman" panose="02020603050405020304" pitchFamily="18" charset="0"/>
                <a:cs typeface="Times New Roman" panose="02020603050405020304" pitchFamily="18" charset="0"/>
              </a:rPr>
              <a:t>Sustainable Design:</a:t>
            </a:r>
            <a:endParaRPr lang="en-IN" sz="2000" dirty="0">
              <a:solidFill>
                <a:schemeClr val="accent2">
                  <a:lumMod val="75000"/>
                </a:schemeClr>
              </a:solidFill>
              <a:latin typeface="Times New Roman" panose="02020603050405020304" pitchFamily="18" charset="0"/>
              <a:cs typeface="Times New Roman" panose="02020603050405020304" pitchFamily="18" charset="0"/>
            </a:endParaRPr>
          </a:p>
          <a:p>
            <a:pPr marL="742950" lvl="1" indent="-285750" algn="just">
              <a:buFont typeface="+mj-lt"/>
              <a:buAutoNum type="arabicPeriod"/>
            </a:pPr>
            <a:r>
              <a:rPr lang="en-IN" sz="1800" dirty="0">
                <a:latin typeface="Times New Roman" panose="02020603050405020304" pitchFamily="18" charset="0"/>
                <a:cs typeface="Times New Roman" panose="02020603050405020304" pitchFamily="18" charset="0"/>
              </a:rPr>
              <a:t>Prioritizes environmental considerations and aims to reduce waste and energy consumption.</a:t>
            </a:r>
          </a:p>
          <a:p>
            <a:pPr marL="742950" lvl="1" indent="-285750" algn="just">
              <a:buFont typeface="+mj-lt"/>
              <a:buAutoNum type="arabicPeriod"/>
            </a:pPr>
            <a:r>
              <a:rPr lang="en-IN" sz="1800" dirty="0">
                <a:latin typeface="Times New Roman" panose="02020603050405020304" pitchFamily="18" charset="0"/>
                <a:cs typeface="Times New Roman" panose="02020603050405020304" pitchFamily="18" charset="0"/>
              </a:rPr>
              <a:t>Focuses on using eco-friendly materials and manufacturing processes.</a:t>
            </a:r>
          </a:p>
        </p:txBody>
      </p:sp>
    </p:spTree>
    <p:extLst>
      <p:ext uri="{BB962C8B-B14F-4D97-AF65-F5344CB8AC3E}">
        <p14:creationId xmlns:p14="http://schemas.microsoft.com/office/powerpoint/2010/main" val="1628755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4B3C46-F5D5-8129-859E-0FDE493FAECC}"/>
              </a:ext>
            </a:extLst>
          </p:cNvPr>
          <p:cNvSpPr>
            <a:spLocks noGrp="1"/>
          </p:cNvSpPr>
          <p:nvPr>
            <p:ph idx="1"/>
          </p:nvPr>
        </p:nvSpPr>
        <p:spPr>
          <a:xfrm>
            <a:off x="838199" y="344384"/>
            <a:ext cx="9600211" cy="6513616"/>
          </a:xfrm>
        </p:spPr>
        <p:txBody>
          <a:bodyPr>
            <a:normAutofit/>
          </a:bodyPr>
          <a:lstStyle/>
          <a:p>
            <a:pPr marL="0" indent="0" algn="just">
              <a:buNone/>
            </a:pPr>
            <a:r>
              <a:rPr lang="en-IN" sz="2400" b="1" dirty="0">
                <a:solidFill>
                  <a:schemeClr val="accent2">
                    <a:lumMod val="75000"/>
                  </a:schemeClr>
                </a:solidFill>
                <a:latin typeface="Times New Roman" panose="02020603050405020304" pitchFamily="18" charset="0"/>
                <a:cs typeface="Times New Roman" panose="02020603050405020304" pitchFamily="18" charset="0"/>
              </a:rPr>
              <a:t>Stress:</a:t>
            </a:r>
          </a:p>
          <a:p>
            <a:pPr algn="just"/>
            <a:r>
              <a:rPr lang="en-IN" sz="2400" dirty="0">
                <a:latin typeface="Times New Roman" panose="02020603050405020304" pitchFamily="18" charset="0"/>
                <a:cs typeface="Times New Roman" panose="02020603050405020304" pitchFamily="18" charset="0"/>
              </a:rPr>
              <a:t>Stress is defined as the internal force experienced by a material per unit area when subjected to an external load. It quantifies the intensity of the internal forces acting within a material and is a measure of how much force is applied over a specific area. Stress can occur in various forms depending on the type of force applied.</a:t>
            </a:r>
          </a:p>
          <a:p>
            <a:pPr algn="just">
              <a:buFont typeface="Arial" panose="020B0604020202020204" pitchFamily="34" charset="0"/>
              <a:buChar char="•"/>
            </a:pPr>
            <a:r>
              <a:rPr lang="en-IN" sz="2400" b="1" dirty="0">
                <a:solidFill>
                  <a:schemeClr val="accent2">
                    <a:lumMod val="75000"/>
                  </a:schemeClr>
                </a:solidFill>
                <a:latin typeface="Times New Roman" panose="02020603050405020304" pitchFamily="18" charset="0"/>
                <a:cs typeface="Times New Roman" panose="02020603050405020304" pitchFamily="18" charset="0"/>
              </a:rPr>
              <a:t>Formula:</a:t>
            </a:r>
            <a:endParaRPr lang="en-IN" sz="2400" dirty="0">
              <a:solidFill>
                <a:schemeClr val="accent2">
                  <a:lumMod val="75000"/>
                </a:schemeClr>
              </a:solidFill>
              <a:latin typeface="Times New Roman" panose="02020603050405020304" pitchFamily="18" charset="0"/>
              <a:cs typeface="Times New Roman" panose="02020603050405020304" pitchFamily="18" charset="0"/>
            </a:endParaRPr>
          </a:p>
          <a:p>
            <a:pPr lvl="1" algn="just"/>
            <a:r>
              <a:rPr lang="el-GR" sz="2800" b="1" dirty="0">
                <a:latin typeface="Times New Roman" panose="02020603050405020304" pitchFamily="18" charset="0"/>
                <a:cs typeface="Times New Roman" panose="02020603050405020304" pitchFamily="18" charset="0"/>
              </a:rPr>
              <a:t>σ</a:t>
            </a:r>
            <a:r>
              <a:rPr lang="en-US" sz="2800" b="1" dirty="0">
                <a:latin typeface="Times New Roman" panose="02020603050405020304" pitchFamily="18" charset="0"/>
                <a:cs typeface="Times New Roman" panose="02020603050405020304" pitchFamily="18" charset="0"/>
              </a:rPr>
              <a:t> </a:t>
            </a:r>
            <a:r>
              <a:rPr lang="el-GR" sz="2800" b="1" dirty="0">
                <a:latin typeface="Times New Roman" panose="02020603050405020304" pitchFamily="18" charset="0"/>
                <a:cs typeface="Times New Roman" panose="02020603050405020304" pitchFamily="18" charset="0"/>
              </a:rPr>
              <a:t>=</a:t>
            </a:r>
            <a:r>
              <a:rPr lang="en-US" sz="2800" b="1" dirty="0">
                <a:latin typeface="Times New Roman" panose="02020603050405020304" pitchFamily="18" charset="0"/>
                <a:cs typeface="Times New Roman" panose="02020603050405020304" pitchFamily="18" charset="0"/>
              </a:rPr>
              <a:t> </a:t>
            </a:r>
            <a:r>
              <a:rPr lang="en-IN" sz="2800" b="1" dirty="0">
                <a:latin typeface="Times New Roman" panose="02020603050405020304" pitchFamily="18" charset="0"/>
                <a:cs typeface="Times New Roman" panose="02020603050405020304" pitchFamily="18" charset="0"/>
              </a:rPr>
              <a:t>F/A 	</a:t>
            </a:r>
          </a:p>
          <a:p>
            <a:pPr marL="0" indent="0" algn="just">
              <a:buNone/>
            </a:pPr>
            <a:r>
              <a:rPr lang="en-IN" sz="2400" dirty="0">
                <a:latin typeface="Times New Roman" panose="02020603050405020304" pitchFamily="18" charset="0"/>
                <a:cs typeface="Times New Roman" panose="02020603050405020304" pitchFamily="18" charset="0"/>
              </a:rPr>
              <a:t>​where:</a:t>
            </a:r>
          </a:p>
          <a:p>
            <a:pPr marL="742950" lvl="1" indent="-285750" algn="just">
              <a:buFont typeface="Arial" panose="020B0604020202020204" pitchFamily="34" charset="0"/>
              <a:buChar char="•"/>
            </a:pPr>
            <a:r>
              <a:rPr lang="el-GR" sz="2000" dirty="0">
                <a:latin typeface="Times New Roman" panose="02020603050405020304" pitchFamily="18" charset="0"/>
                <a:cs typeface="Times New Roman" panose="02020603050405020304" pitchFamily="18" charset="0"/>
              </a:rPr>
              <a:t>σ = </a:t>
            </a:r>
            <a:r>
              <a:rPr lang="en-IN" sz="2000" dirty="0">
                <a:latin typeface="Times New Roman" panose="02020603050405020304" pitchFamily="18" charset="0"/>
                <a:cs typeface="Times New Roman" panose="02020603050405020304" pitchFamily="18" charset="0"/>
              </a:rPr>
              <a:t>stress (measured in Pascals, Pa, or N/m²)</a:t>
            </a:r>
          </a:p>
          <a:p>
            <a:pPr marL="742950" lvl="1" indent="-285750" algn="just">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F = applied force (in Newtons)</a:t>
            </a:r>
          </a:p>
          <a:p>
            <a:pPr marL="742950" lvl="1" indent="-285750" algn="just">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A = cross-sectional area (in square meters)</a:t>
            </a:r>
          </a:p>
          <a:p>
            <a:pPr algn="just">
              <a:buFont typeface="Arial" panose="020B0604020202020204" pitchFamily="34" charset="0"/>
              <a:buChar char="•"/>
            </a:pPr>
            <a:r>
              <a:rPr lang="en-IN" sz="2400" b="1" dirty="0">
                <a:solidFill>
                  <a:schemeClr val="accent2">
                    <a:lumMod val="75000"/>
                  </a:schemeClr>
                </a:solidFill>
                <a:latin typeface="Times New Roman" panose="02020603050405020304" pitchFamily="18" charset="0"/>
                <a:cs typeface="Times New Roman" panose="02020603050405020304" pitchFamily="18" charset="0"/>
              </a:rPr>
              <a:t>Types of Stress:</a:t>
            </a:r>
            <a:endParaRPr lang="en-IN" sz="2400" dirty="0">
              <a:solidFill>
                <a:schemeClr val="accent2">
                  <a:lumMod val="75000"/>
                </a:schemeClr>
              </a:solidFill>
              <a:latin typeface="Times New Roman" panose="02020603050405020304" pitchFamily="18" charset="0"/>
              <a:cs typeface="Times New Roman" panose="02020603050405020304" pitchFamily="18" charset="0"/>
            </a:endParaRPr>
          </a:p>
          <a:p>
            <a:pPr marL="742950" lvl="1" indent="-285750" algn="just">
              <a:buFont typeface="Arial" panose="020B0604020202020204" pitchFamily="34" charset="0"/>
              <a:buChar char="•"/>
            </a:pPr>
            <a:r>
              <a:rPr lang="en-IN" sz="2000" b="1" dirty="0">
                <a:solidFill>
                  <a:schemeClr val="accent2">
                    <a:lumMod val="75000"/>
                  </a:schemeClr>
                </a:solidFill>
                <a:latin typeface="Times New Roman" panose="02020603050405020304" pitchFamily="18" charset="0"/>
                <a:cs typeface="Times New Roman" panose="02020603050405020304" pitchFamily="18" charset="0"/>
              </a:rPr>
              <a:t>Tensile Stress:</a:t>
            </a:r>
            <a:r>
              <a:rPr lang="en-IN" sz="2000" dirty="0">
                <a:solidFill>
                  <a:schemeClr val="accent2">
                    <a:lumMod val="75000"/>
                  </a:schemeClr>
                </a:solidFill>
                <a:latin typeface="Times New Roman" panose="02020603050405020304" pitchFamily="18" charset="0"/>
                <a:cs typeface="Times New Roman" panose="02020603050405020304" pitchFamily="18" charset="0"/>
              </a:rPr>
              <a:t> </a:t>
            </a:r>
            <a:r>
              <a:rPr lang="en-IN" sz="2000" dirty="0">
                <a:latin typeface="Times New Roman" panose="02020603050405020304" pitchFamily="18" charset="0"/>
                <a:cs typeface="Times New Roman" panose="02020603050405020304" pitchFamily="18" charset="0"/>
              </a:rPr>
              <a:t>Occurs when a material is pulled apart.</a:t>
            </a:r>
          </a:p>
          <a:p>
            <a:pPr marL="742950" lvl="1" indent="-285750" algn="just">
              <a:buFont typeface="Arial" panose="020B0604020202020204" pitchFamily="34" charset="0"/>
              <a:buChar char="•"/>
            </a:pPr>
            <a:r>
              <a:rPr lang="en-IN" sz="2000" b="1" dirty="0">
                <a:solidFill>
                  <a:schemeClr val="accent2">
                    <a:lumMod val="75000"/>
                  </a:schemeClr>
                </a:solidFill>
                <a:latin typeface="Times New Roman" panose="02020603050405020304" pitchFamily="18" charset="0"/>
                <a:cs typeface="Times New Roman" panose="02020603050405020304" pitchFamily="18" charset="0"/>
              </a:rPr>
              <a:t>Compressive Stress:</a:t>
            </a:r>
            <a:r>
              <a:rPr lang="en-IN" sz="2000" dirty="0">
                <a:solidFill>
                  <a:schemeClr val="accent2">
                    <a:lumMod val="75000"/>
                  </a:schemeClr>
                </a:solidFill>
                <a:latin typeface="Times New Roman" panose="02020603050405020304" pitchFamily="18" charset="0"/>
                <a:cs typeface="Times New Roman" panose="02020603050405020304" pitchFamily="18" charset="0"/>
              </a:rPr>
              <a:t> </a:t>
            </a:r>
            <a:r>
              <a:rPr lang="en-IN" sz="2000" dirty="0">
                <a:latin typeface="Times New Roman" panose="02020603050405020304" pitchFamily="18" charset="0"/>
                <a:cs typeface="Times New Roman" panose="02020603050405020304" pitchFamily="18" charset="0"/>
              </a:rPr>
              <a:t>Occurs when a material is compressed or squished.</a:t>
            </a:r>
          </a:p>
          <a:p>
            <a:pPr marL="742950" lvl="1" indent="-285750" algn="just">
              <a:buFont typeface="Arial" panose="020B0604020202020204" pitchFamily="34" charset="0"/>
              <a:buChar char="•"/>
            </a:pPr>
            <a:r>
              <a:rPr lang="en-IN" sz="2000" b="1" dirty="0">
                <a:solidFill>
                  <a:schemeClr val="accent2">
                    <a:lumMod val="75000"/>
                  </a:schemeClr>
                </a:solidFill>
                <a:latin typeface="Times New Roman" panose="02020603050405020304" pitchFamily="18" charset="0"/>
                <a:cs typeface="Times New Roman" panose="02020603050405020304" pitchFamily="18" charset="0"/>
              </a:rPr>
              <a:t>Shear Stress:</a:t>
            </a:r>
            <a:r>
              <a:rPr lang="en-IN" sz="2000" dirty="0">
                <a:solidFill>
                  <a:schemeClr val="accent2">
                    <a:lumMod val="75000"/>
                  </a:schemeClr>
                </a:solidFill>
                <a:latin typeface="Times New Roman" panose="02020603050405020304" pitchFamily="18" charset="0"/>
                <a:cs typeface="Times New Roman" panose="02020603050405020304" pitchFamily="18" charset="0"/>
              </a:rPr>
              <a:t> </a:t>
            </a:r>
            <a:r>
              <a:rPr lang="en-IN" sz="2000" dirty="0">
                <a:latin typeface="Times New Roman" panose="02020603050405020304" pitchFamily="18" charset="0"/>
                <a:cs typeface="Times New Roman" panose="02020603050405020304" pitchFamily="18" charset="0"/>
              </a:rPr>
              <a:t>Occurs when forces are applied parallel to the surface.</a:t>
            </a:r>
          </a:p>
        </p:txBody>
      </p:sp>
    </p:spTree>
    <p:extLst>
      <p:ext uri="{BB962C8B-B14F-4D97-AF65-F5344CB8AC3E}">
        <p14:creationId xmlns:p14="http://schemas.microsoft.com/office/powerpoint/2010/main" val="154454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4B3C46-F5D5-8129-859E-0FDE493FAECC}"/>
              </a:ext>
            </a:extLst>
          </p:cNvPr>
          <p:cNvSpPr>
            <a:spLocks noGrp="1"/>
          </p:cNvSpPr>
          <p:nvPr>
            <p:ph idx="1"/>
          </p:nvPr>
        </p:nvSpPr>
        <p:spPr>
          <a:xfrm>
            <a:off x="838199" y="344384"/>
            <a:ext cx="9600211" cy="6513616"/>
          </a:xfrm>
        </p:spPr>
        <p:txBody>
          <a:bodyPr>
            <a:normAutofit/>
          </a:bodyPr>
          <a:lstStyle/>
          <a:p>
            <a:pPr algn="just"/>
            <a:r>
              <a:rPr lang="en-IN" sz="2400" b="1" dirty="0">
                <a:solidFill>
                  <a:schemeClr val="accent2">
                    <a:lumMod val="75000"/>
                  </a:schemeClr>
                </a:solidFill>
                <a:latin typeface="Times New Roman" panose="02020603050405020304" pitchFamily="18" charset="0"/>
                <a:cs typeface="Times New Roman" panose="02020603050405020304" pitchFamily="18" charset="0"/>
              </a:rPr>
              <a:t>Strain:</a:t>
            </a:r>
          </a:p>
          <a:p>
            <a:pPr marL="0" indent="0" algn="just">
              <a:buNone/>
            </a:pPr>
            <a:r>
              <a:rPr lang="en-IN" sz="2000" dirty="0">
                <a:latin typeface="Times New Roman" panose="02020603050405020304" pitchFamily="18" charset="0"/>
                <a:cs typeface="Times New Roman" panose="02020603050405020304" pitchFamily="18" charset="0"/>
              </a:rPr>
              <a:t>	Strain is defined as the measure of deformation of a material due to an applied stress. It quantifies how much a material deforms in response to an applied force relative to its original length. Strain is a dimensionless quantity since it represents the ratio of change in dimension to the original dimension.</a:t>
            </a:r>
          </a:p>
          <a:p>
            <a:pPr algn="just">
              <a:buFont typeface="Arial" panose="020B0604020202020204" pitchFamily="34" charset="0"/>
              <a:buChar char="•"/>
            </a:pPr>
            <a:r>
              <a:rPr lang="en-IN" sz="2400" b="1" dirty="0">
                <a:solidFill>
                  <a:schemeClr val="accent2">
                    <a:lumMod val="75000"/>
                  </a:schemeClr>
                </a:solidFill>
                <a:latin typeface="Times New Roman" panose="02020603050405020304" pitchFamily="18" charset="0"/>
                <a:cs typeface="Times New Roman" panose="02020603050405020304" pitchFamily="18" charset="0"/>
              </a:rPr>
              <a:t>Formula:</a:t>
            </a:r>
            <a:endParaRPr lang="en-IN" sz="2400" dirty="0">
              <a:solidFill>
                <a:schemeClr val="accent2">
                  <a:lumMod val="75000"/>
                </a:schemeClr>
              </a:solidFill>
              <a:latin typeface="Times New Roman" panose="02020603050405020304" pitchFamily="18" charset="0"/>
              <a:cs typeface="Times New Roman" panose="02020603050405020304" pitchFamily="18" charset="0"/>
            </a:endParaRPr>
          </a:p>
          <a:p>
            <a:pPr lvl="1" algn="just"/>
            <a:r>
              <a:rPr lang="el-GR" b="1" dirty="0">
                <a:latin typeface="Times New Roman" panose="02020603050405020304" pitchFamily="18" charset="0"/>
                <a:cs typeface="Times New Roman" panose="02020603050405020304" pitchFamily="18" charset="0"/>
              </a:rPr>
              <a:t>ϵ</a:t>
            </a:r>
            <a:r>
              <a:rPr lang="en-US" b="1" dirty="0">
                <a:latin typeface="Times New Roman" panose="02020603050405020304" pitchFamily="18" charset="0"/>
                <a:cs typeface="Times New Roman" panose="02020603050405020304" pitchFamily="18" charset="0"/>
              </a:rPr>
              <a:t> </a:t>
            </a:r>
            <a:r>
              <a:rPr lang="el-GR" b="1" dirty="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 </a:t>
            </a:r>
            <a:r>
              <a:rPr lang="el-GR" b="1" dirty="0">
                <a:latin typeface="Times New Roman" panose="02020603050405020304" pitchFamily="18" charset="0"/>
                <a:cs typeface="Times New Roman" panose="02020603050405020304" pitchFamily="18" charset="0"/>
              </a:rPr>
              <a:t>Δ</a:t>
            </a:r>
            <a:r>
              <a:rPr lang="en-IN" b="1" dirty="0">
                <a:latin typeface="Times New Roman" panose="02020603050405020304" pitchFamily="18" charset="0"/>
                <a:cs typeface="Times New Roman" panose="02020603050405020304" pitchFamily="18" charset="0"/>
              </a:rPr>
              <a:t>L/L</a:t>
            </a:r>
            <a:r>
              <a:rPr lang="en-IN" b="1" baseline="-25000" dirty="0">
                <a:latin typeface="Times New Roman" panose="02020603050405020304" pitchFamily="18" charset="0"/>
                <a:cs typeface="Times New Roman" panose="02020603050405020304" pitchFamily="18" charset="0"/>
              </a:rPr>
              <a:t>0</a:t>
            </a:r>
            <a:endParaRPr lang="en-IN" b="1" dirty="0">
              <a:latin typeface="Times New Roman" panose="02020603050405020304" pitchFamily="18" charset="0"/>
              <a:cs typeface="Times New Roman" panose="02020603050405020304" pitchFamily="18" charset="0"/>
            </a:endParaRPr>
          </a:p>
          <a:p>
            <a:pPr marL="457200" lvl="1" indent="0" algn="just">
              <a:buNone/>
            </a:pPr>
            <a:r>
              <a:rPr lang="en-IN" sz="2000" dirty="0">
                <a:latin typeface="Times New Roman" panose="02020603050405020304" pitchFamily="18" charset="0"/>
                <a:cs typeface="Times New Roman" panose="02020603050405020304" pitchFamily="18" charset="0"/>
              </a:rPr>
              <a:t>where:</a:t>
            </a:r>
          </a:p>
          <a:p>
            <a:pPr marL="742950" lvl="1" indent="-285750" algn="just">
              <a:buFont typeface="Arial" panose="020B0604020202020204" pitchFamily="34" charset="0"/>
              <a:buChar char="•"/>
            </a:pPr>
            <a:r>
              <a:rPr lang="el-GR" sz="2000" dirty="0">
                <a:latin typeface="Times New Roman" panose="02020603050405020304" pitchFamily="18" charset="0"/>
                <a:cs typeface="Times New Roman" panose="02020603050405020304" pitchFamily="18" charset="0"/>
              </a:rPr>
              <a:t>ϵ = </a:t>
            </a:r>
            <a:r>
              <a:rPr lang="en-IN" sz="2000" dirty="0">
                <a:latin typeface="Times New Roman" panose="02020603050405020304" pitchFamily="18" charset="0"/>
                <a:cs typeface="Times New Roman" panose="02020603050405020304" pitchFamily="18" charset="0"/>
              </a:rPr>
              <a:t>strain (dimensionless, often expressed as a percentage)</a:t>
            </a:r>
          </a:p>
          <a:p>
            <a:pPr marL="742950" lvl="1" indent="-285750" algn="just">
              <a:buFont typeface="Arial" panose="020B0604020202020204" pitchFamily="34" charset="0"/>
              <a:buChar char="•"/>
            </a:pPr>
            <a:r>
              <a:rPr lang="el-GR" sz="2000" dirty="0">
                <a:latin typeface="Times New Roman" panose="02020603050405020304" pitchFamily="18" charset="0"/>
                <a:cs typeface="Times New Roman" panose="02020603050405020304" pitchFamily="18" charset="0"/>
              </a:rPr>
              <a:t>Δ</a:t>
            </a:r>
            <a:r>
              <a:rPr lang="en-IN" sz="2000" dirty="0">
                <a:latin typeface="Times New Roman" panose="02020603050405020304" pitchFamily="18" charset="0"/>
                <a:cs typeface="Times New Roman" panose="02020603050405020304" pitchFamily="18" charset="0"/>
              </a:rPr>
              <a:t>L= change in length (in meters)</a:t>
            </a:r>
          </a:p>
          <a:p>
            <a:pPr marL="742950" lvl="1" indent="-285750" algn="just">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L</a:t>
            </a:r>
            <a:r>
              <a:rPr lang="en-IN" sz="2000" baseline="-25000" dirty="0">
                <a:latin typeface="Times New Roman" panose="02020603050405020304" pitchFamily="18" charset="0"/>
                <a:cs typeface="Times New Roman" panose="02020603050405020304" pitchFamily="18" charset="0"/>
              </a:rPr>
              <a:t>0 </a:t>
            </a:r>
            <a:r>
              <a:rPr lang="en-IN" sz="2000" dirty="0">
                <a:latin typeface="Times New Roman" panose="02020603050405020304" pitchFamily="18" charset="0"/>
                <a:cs typeface="Times New Roman" panose="02020603050405020304" pitchFamily="18" charset="0"/>
              </a:rPr>
              <a:t>= original length (in meters)</a:t>
            </a:r>
          </a:p>
          <a:p>
            <a:pPr algn="just">
              <a:buFont typeface="Arial" panose="020B0604020202020204" pitchFamily="34" charset="0"/>
              <a:buChar char="•"/>
            </a:pPr>
            <a:r>
              <a:rPr lang="en-IN" sz="2400" b="1" dirty="0">
                <a:solidFill>
                  <a:schemeClr val="accent2">
                    <a:lumMod val="75000"/>
                  </a:schemeClr>
                </a:solidFill>
                <a:latin typeface="Times New Roman" panose="02020603050405020304" pitchFamily="18" charset="0"/>
                <a:cs typeface="Times New Roman" panose="02020603050405020304" pitchFamily="18" charset="0"/>
              </a:rPr>
              <a:t>Types of Strain:</a:t>
            </a:r>
            <a:endParaRPr lang="en-IN" sz="2400" dirty="0">
              <a:solidFill>
                <a:schemeClr val="accent2">
                  <a:lumMod val="75000"/>
                </a:schemeClr>
              </a:solidFill>
              <a:latin typeface="Times New Roman" panose="02020603050405020304" pitchFamily="18" charset="0"/>
              <a:cs typeface="Times New Roman" panose="02020603050405020304" pitchFamily="18" charset="0"/>
            </a:endParaRPr>
          </a:p>
          <a:p>
            <a:pPr marL="742950" lvl="1" indent="-285750" algn="just">
              <a:buFont typeface="Arial" panose="020B0604020202020204" pitchFamily="34" charset="0"/>
              <a:buChar char="•"/>
            </a:pPr>
            <a:r>
              <a:rPr lang="en-IN" sz="2000" b="1" dirty="0">
                <a:solidFill>
                  <a:schemeClr val="accent2">
                    <a:lumMod val="75000"/>
                  </a:schemeClr>
                </a:solidFill>
                <a:latin typeface="Times New Roman" panose="02020603050405020304" pitchFamily="18" charset="0"/>
                <a:cs typeface="Times New Roman" panose="02020603050405020304" pitchFamily="18" charset="0"/>
              </a:rPr>
              <a:t>Tensile Strain:</a:t>
            </a:r>
            <a:r>
              <a:rPr lang="en-IN" sz="2000" dirty="0">
                <a:solidFill>
                  <a:schemeClr val="accent2">
                    <a:lumMod val="75000"/>
                  </a:schemeClr>
                </a:solidFill>
                <a:latin typeface="Times New Roman" panose="02020603050405020304" pitchFamily="18" charset="0"/>
                <a:cs typeface="Times New Roman" panose="02020603050405020304" pitchFamily="18" charset="0"/>
              </a:rPr>
              <a:t> </a:t>
            </a:r>
            <a:r>
              <a:rPr lang="en-IN" sz="2000" dirty="0">
                <a:latin typeface="Times New Roman" panose="02020603050405020304" pitchFamily="18" charset="0"/>
                <a:cs typeface="Times New Roman" panose="02020603050405020304" pitchFamily="18" charset="0"/>
              </a:rPr>
              <a:t>Caused by elongation of the material under tensile stress.</a:t>
            </a:r>
          </a:p>
          <a:p>
            <a:pPr marL="742950" lvl="1" indent="-285750" algn="just">
              <a:buFont typeface="Arial" panose="020B0604020202020204" pitchFamily="34" charset="0"/>
              <a:buChar char="•"/>
            </a:pPr>
            <a:r>
              <a:rPr lang="en-IN" sz="2000" b="1" dirty="0">
                <a:solidFill>
                  <a:schemeClr val="accent2">
                    <a:lumMod val="75000"/>
                  </a:schemeClr>
                </a:solidFill>
                <a:latin typeface="Times New Roman" panose="02020603050405020304" pitchFamily="18" charset="0"/>
                <a:cs typeface="Times New Roman" panose="02020603050405020304" pitchFamily="18" charset="0"/>
              </a:rPr>
              <a:t>Compressive Strain:</a:t>
            </a:r>
            <a:r>
              <a:rPr lang="en-IN" sz="2000" dirty="0">
                <a:solidFill>
                  <a:schemeClr val="accent2">
                    <a:lumMod val="75000"/>
                  </a:schemeClr>
                </a:solidFill>
                <a:latin typeface="Times New Roman" panose="02020603050405020304" pitchFamily="18" charset="0"/>
                <a:cs typeface="Times New Roman" panose="02020603050405020304" pitchFamily="18" charset="0"/>
              </a:rPr>
              <a:t> </a:t>
            </a:r>
            <a:r>
              <a:rPr lang="en-IN" sz="2000" dirty="0">
                <a:latin typeface="Times New Roman" panose="02020603050405020304" pitchFamily="18" charset="0"/>
                <a:cs typeface="Times New Roman" panose="02020603050405020304" pitchFamily="18" charset="0"/>
              </a:rPr>
              <a:t>Caused by shortening of the material under compressive stress.</a:t>
            </a:r>
          </a:p>
          <a:p>
            <a:pPr marL="742950" lvl="1" indent="-285750" algn="just">
              <a:buFont typeface="Arial" panose="020B0604020202020204" pitchFamily="34" charset="0"/>
              <a:buChar char="•"/>
            </a:pPr>
            <a:r>
              <a:rPr lang="en-IN" sz="2000" b="1" dirty="0">
                <a:solidFill>
                  <a:schemeClr val="accent2">
                    <a:lumMod val="75000"/>
                  </a:schemeClr>
                </a:solidFill>
                <a:latin typeface="Times New Roman" panose="02020603050405020304" pitchFamily="18" charset="0"/>
                <a:cs typeface="Times New Roman" panose="02020603050405020304" pitchFamily="18" charset="0"/>
              </a:rPr>
              <a:t>Shear Strain:</a:t>
            </a:r>
            <a:r>
              <a:rPr lang="en-IN" sz="2000" dirty="0">
                <a:solidFill>
                  <a:schemeClr val="accent2">
                    <a:lumMod val="75000"/>
                  </a:schemeClr>
                </a:solidFill>
                <a:latin typeface="Times New Roman" panose="02020603050405020304" pitchFamily="18" charset="0"/>
                <a:cs typeface="Times New Roman" panose="02020603050405020304" pitchFamily="18" charset="0"/>
              </a:rPr>
              <a:t> </a:t>
            </a:r>
            <a:r>
              <a:rPr lang="en-IN" sz="2000" dirty="0">
                <a:latin typeface="Times New Roman" panose="02020603050405020304" pitchFamily="18" charset="0"/>
                <a:cs typeface="Times New Roman" panose="02020603050405020304" pitchFamily="18" charset="0"/>
              </a:rPr>
              <a:t>Caused by changes in shape due to shear stress.</a:t>
            </a:r>
          </a:p>
        </p:txBody>
      </p:sp>
    </p:spTree>
    <p:extLst>
      <p:ext uri="{BB962C8B-B14F-4D97-AF65-F5344CB8AC3E}">
        <p14:creationId xmlns:p14="http://schemas.microsoft.com/office/powerpoint/2010/main" val="1537434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84C897-FBAE-4994-8C69-4C4F8F52BD6C}"/>
              </a:ext>
            </a:extLst>
          </p:cNvPr>
          <p:cNvSpPr>
            <a:spLocks noGrp="1"/>
          </p:cNvSpPr>
          <p:nvPr>
            <p:ph idx="1"/>
          </p:nvPr>
        </p:nvSpPr>
        <p:spPr>
          <a:xfrm>
            <a:off x="838200" y="285008"/>
            <a:ext cx="10515600" cy="6572992"/>
          </a:xfrm>
        </p:spPr>
        <p:txBody>
          <a:bodyPr>
            <a:normAutofit fontScale="85000" lnSpcReduction="20000"/>
          </a:bodyPr>
          <a:lstStyle/>
          <a:p>
            <a:pPr algn="just"/>
            <a:r>
              <a:rPr lang="en-IN" b="1" dirty="0">
                <a:solidFill>
                  <a:schemeClr val="accent2">
                    <a:lumMod val="75000"/>
                  </a:schemeClr>
                </a:solidFill>
                <a:latin typeface="Times New Roman" panose="02020603050405020304" pitchFamily="18" charset="0"/>
                <a:cs typeface="Times New Roman" panose="02020603050405020304" pitchFamily="18" charset="0"/>
              </a:rPr>
              <a:t>Stress-Strain Diagram</a:t>
            </a:r>
          </a:p>
          <a:p>
            <a:pPr marL="0" indent="0" algn="just">
              <a:buNone/>
            </a:pPr>
            <a:r>
              <a:rPr lang="en-IN" sz="2400" dirty="0">
                <a:latin typeface="Times New Roman" panose="02020603050405020304" pitchFamily="18" charset="0"/>
                <a:cs typeface="Times New Roman" panose="02020603050405020304" pitchFamily="18" charset="0"/>
              </a:rPr>
              <a:t>The stress-strain diagram is a graphical representation of the relationship between stress and strain for a material. It is typically divided into several key regions:</a:t>
            </a:r>
          </a:p>
          <a:p>
            <a:pPr algn="just">
              <a:buFont typeface="+mj-lt"/>
              <a:buAutoNum type="arabicPeriod"/>
            </a:pPr>
            <a:r>
              <a:rPr lang="en-IN" b="1" dirty="0">
                <a:solidFill>
                  <a:schemeClr val="accent2">
                    <a:lumMod val="75000"/>
                  </a:schemeClr>
                </a:solidFill>
                <a:latin typeface="Times New Roman" panose="02020603050405020304" pitchFamily="18" charset="0"/>
                <a:cs typeface="Times New Roman" panose="02020603050405020304" pitchFamily="18" charset="0"/>
              </a:rPr>
              <a:t>Elastic Region:</a:t>
            </a:r>
            <a:endParaRPr lang="en-IN" dirty="0">
              <a:solidFill>
                <a:schemeClr val="accent2">
                  <a:lumMod val="75000"/>
                </a:schemeClr>
              </a:solidFill>
              <a:latin typeface="Times New Roman" panose="02020603050405020304" pitchFamily="18" charset="0"/>
              <a:cs typeface="Times New Roman" panose="02020603050405020304" pitchFamily="18" charset="0"/>
            </a:endParaRPr>
          </a:p>
          <a:p>
            <a:pPr marL="742950" lvl="1" indent="-285750" algn="just">
              <a:buFont typeface="+mj-lt"/>
              <a:buAutoNum type="arabicPeriod"/>
            </a:pPr>
            <a:r>
              <a:rPr lang="en-IN" dirty="0">
                <a:latin typeface="Times New Roman" panose="02020603050405020304" pitchFamily="18" charset="0"/>
                <a:cs typeface="Times New Roman" panose="02020603050405020304" pitchFamily="18" charset="0"/>
              </a:rPr>
              <a:t>The initial linear portion of the graph where stress is proportional to strain (Hooke's Law).</a:t>
            </a:r>
          </a:p>
          <a:p>
            <a:pPr marL="742950" lvl="1" indent="-285750" algn="just">
              <a:buFont typeface="+mj-lt"/>
              <a:buAutoNum type="arabicPeriod"/>
            </a:pPr>
            <a:r>
              <a:rPr lang="en-IN" dirty="0">
                <a:latin typeface="Times New Roman" panose="02020603050405020304" pitchFamily="18" charset="0"/>
                <a:cs typeface="Times New Roman" panose="02020603050405020304" pitchFamily="18" charset="0"/>
              </a:rPr>
              <a:t>The slope of this region is known as the modulus of elasticity (E).</a:t>
            </a:r>
          </a:p>
          <a:p>
            <a:pPr algn="just">
              <a:buFont typeface="+mj-lt"/>
              <a:buAutoNum type="arabicPeriod"/>
            </a:pPr>
            <a:r>
              <a:rPr lang="en-IN" b="1" dirty="0">
                <a:solidFill>
                  <a:schemeClr val="accent2">
                    <a:lumMod val="75000"/>
                  </a:schemeClr>
                </a:solidFill>
                <a:latin typeface="Times New Roman" panose="02020603050405020304" pitchFamily="18" charset="0"/>
                <a:cs typeface="Times New Roman" panose="02020603050405020304" pitchFamily="18" charset="0"/>
              </a:rPr>
              <a:t>Yield Point:</a:t>
            </a:r>
            <a:endParaRPr lang="en-IN" dirty="0">
              <a:solidFill>
                <a:schemeClr val="accent2">
                  <a:lumMod val="75000"/>
                </a:schemeClr>
              </a:solidFill>
              <a:latin typeface="Times New Roman" panose="02020603050405020304" pitchFamily="18" charset="0"/>
              <a:cs typeface="Times New Roman" panose="02020603050405020304" pitchFamily="18" charset="0"/>
            </a:endParaRPr>
          </a:p>
          <a:p>
            <a:pPr marL="742950" lvl="1" indent="-285750" algn="just">
              <a:buFont typeface="+mj-lt"/>
              <a:buAutoNum type="arabicPeriod"/>
            </a:pPr>
            <a:r>
              <a:rPr lang="en-IN" dirty="0">
                <a:latin typeface="Times New Roman" panose="02020603050405020304" pitchFamily="18" charset="0"/>
                <a:cs typeface="Times New Roman" panose="02020603050405020304" pitchFamily="18" charset="0"/>
              </a:rPr>
              <a:t>The point at which the material begins to deform plastically, meaning it will not return to its original shape.</a:t>
            </a:r>
          </a:p>
          <a:p>
            <a:pPr algn="just">
              <a:buFont typeface="+mj-lt"/>
              <a:buAutoNum type="arabicPeriod"/>
            </a:pPr>
            <a:r>
              <a:rPr lang="en-IN" b="1" dirty="0">
                <a:solidFill>
                  <a:schemeClr val="accent2">
                    <a:lumMod val="75000"/>
                  </a:schemeClr>
                </a:solidFill>
                <a:latin typeface="Times New Roman" panose="02020603050405020304" pitchFamily="18" charset="0"/>
                <a:cs typeface="Times New Roman" panose="02020603050405020304" pitchFamily="18" charset="0"/>
              </a:rPr>
              <a:t>Plastic Region:</a:t>
            </a:r>
            <a:endParaRPr lang="en-IN" dirty="0">
              <a:solidFill>
                <a:schemeClr val="accent2">
                  <a:lumMod val="75000"/>
                </a:schemeClr>
              </a:solidFill>
              <a:latin typeface="Times New Roman" panose="02020603050405020304" pitchFamily="18" charset="0"/>
              <a:cs typeface="Times New Roman" panose="02020603050405020304" pitchFamily="18" charset="0"/>
            </a:endParaRPr>
          </a:p>
          <a:p>
            <a:pPr marL="742950" lvl="1" indent="-285750" algn="just">
              <a:buFont typeface="+mj-lt"/>
              <a:buAutoNum type="arabicPeriod"/>
            </a:pPr>
            <a:r>
              <a:rPr lang="en-IN" dirty="0">
                <a:latin typeface="Times New Roman" panose="02020603050405020304" pitchFamily="18" charset="0"/>
                <a:cs typeface="Times New Roman" panose="02020603050405020304" pitchFamily="18" charset="0"/>
              </a:rPr>
              <a:t>The portion beyond the yield point where the material experiences permanent deformation.</a:t>
            </a:r>
          </a:p>
          <a:p>
            <a:pPr marL="742950" lvl="1" indent="-285750" algn="just">
              <a:buFont typeface="+mj-lt"/>
              <a:buAutoNum type="arabicPeriod"/>
            </a:pPr>
            <a:r>
              <a:rPr lang="en-IN" dirty="0">
                <a:latin typeface="Times New Roman" panose="02020603050405020304" pitchFamily="18" charset="0"/>
                <a:cs typeface="Times New Roman" panose="02020603050405020304" pitchFamily="18" charset="0"/>
              </a:rPr>
              <a:t>The curve may exhibit strain hardening, where the material becomes stronger as it is deformed.</a:t>
            </a:r>
          </a:p>
          <a:p>
            <a:pPr algn="just">
              <a:buFont typeface="+mj-lt"/>
              <a:buAutoNum type="arabicPeriod"/>
            </a:pPr>
            <a:r>
              <a:rPr lang="en-IN" b="1" dirty="0">
                <a:solidFill>
                  <a:schemeClr val="accent2">
                    <a:lumMod val="75000"/>
                  </a:schemeClr>
                </a:solidFill>
                <a:latin typeface="Times New Roman" panose="02020603050405020304" pitchFamily="18" charset="0"/>
                <a:cs typeface="Times New Roman" panose="02020603050405020304" pitchFamily="18" charset="0"/>
              </a:rPr>
              <a:t>Ultimate Tensile Strength (UTS):</a:t>
            </a:r>
            <a:endParaRPr lang="en-IN" dirty="0">
              <a:solidFill>
                <a:schemeClr val="accent2">
                  <a:lumMod val="75000"/>
                </a:schemeClr>
              </a:solidFill>
              <a:latin typeface="Times New Roman" panose="02020603050405020304" pitchFamily="18" charset="0"/>
              <a:cs typeface="Times New Roman" panose="02020603050405020304" pitchFamily="18" charset="0"/>
            </a:endParaRPr>
          </a:p>
          <a:p>
            <a:pPr marL="742950" lvl="1" indent="-285750" algn="just">
              <a:buFont typeface="+mj-lt"/>
              <a:buAutoNum type="arabicPeriod"/>
            </a:pPr>
            <a:r>
              <a:rPr lang="en-IN" dirty="0">
                <a:latin typeface="Times New Roman" panose="02020603050405020304" pitchFamily="18" charset="0"/>
                <a:cs typeface="Times New Roman" panose="02020603050405020304" pitchFamily="18" charset="0"/>
              </a:rPr>
              <a:t>The maximum stress that a material can withstand while being stretched or pulled before necking occurs.</a:t>
            </a:r>
          </a:p>
          <a:p>
            <a:pPr algn="just">
              <a:buFont typeface="+mj-lt"/>
              <a:buAutoNum type="arabicPeriod"/>
            </a:pPr>
            <a:r>
              <a:rPr lang="en-IN" b="1" dirty="0">
                <a:solidFill>
                  <a:schemeClr val="accent2">
                    <a:lumMod val="75000"/>
                  </a:schemeClr>
                </a:solidFill>
                <a:latin typeface="Times New Roman" panose="02020603050405020304" pitchFamily="18" charset="0"/>
                <a:cs typeface="Times New Roman" panose="02020603050405020304" pitchFamily="18" charset="0"/>
              </a:rPr>
              <a:t>Necking:</a:t>
            </a:r>
            <a:endParaRPr lang="en-IN" dirty="0">
              <a:solidFill>
                <a:schemeClr val="accent2">
                  <a:lumMod val="75000"/>
                </a:schemeClr>
              </a:solidFill>
              <a:latin typeface="Times New Roman" panose="02020603050405020304" pitchFamily="18" charset="0"/>
              <a:cs typeface="Times New Roman" panose="02020603050405020304" pitchFamily="18" charset="0"/>
            </a:endParaRPr>
          </a:p>
          <a:p>
            <a:pPr marL="742950" lvl="1" indent="-285750" algn="just">
              <a:buFont typeface="+mj-lt"/>
              <a:buAutoNum type="arabicPeriod"/>
            </a:pPr>
            <a:r>
              <a:rPr lang="en-IN" dirty="0">
                <a:latin typeface="Times New Roman" panose="02020603050405020304" pitchFamily="18" charset="0"/>
                <a:cs typeface="Times New Roman" panose="02020603050405020304" pitchFamily="18" charset="0"/>
              </a:rPr>
              <a:t>A localized reduction in cross-sectional area that occurs after the UTS, leading to eventual failure.</a:t>
            </a:r>
          </a:p>
          <a:p>
            <a:pPr algn="just">
              <a:buFont typeface="+mj-lt"/>
              <a:buAutoNum type="arabicPeriod"/>
            </a:pPr>
            <a:r>
              <a:rPr lang="en-IN" b="1" dirty="0">
                <a:solidFill>
                  <a:schemeClr val="accent2">
                    <a:lumMod val="75000"/>
                  </a:schemeClr>
                </a:solidFill>
                <a:latin typeface="Times New Roman" panose="02020603050405020304" pitchFamily="18" charset="0"/>
                <a:cs typeface="Times New Roman" panose="02020603050405020304" pitchFamily="18" charset="0"/>
              </a:rPr>
              <a:t>Fracture Point:</a:t>
            </a:r>
            <a:endParaRPr lang="en-IN" dirty="0">
              <a:solidFill>
                <a:schemeClr val="accent2">
                  <a:lumMod val="75000"/>
                </a:schemeClr>
              </a:solidFill>
              <a:latin typeface="Times New Roman" panose="02020603050405020304" pitchFamily="18" charset="0"/>
              <a:cs typeface="Times New Roman" panose="02020603050405020304" pitchFamily="18" charset="0"/>
            </a:endParaRPr>
          </a:p>
          <a:p>
            <a:pPr marL="742950" lvl="1" indent="-285750" algn="just">
              <a:buFont typeface="+mj-lt"/>
              <a:buAutoNum type="arabicPeriod"/>
            </a:pPr>
            <a:r>
              <a:rPr lang="en-IN" dirty="0">
                <a:latin typeface="Times New Roman" panose="02020603050405020304" pitchFamily="18" charset="0"/>
                <a:cs typeface="Times New Roman" panose="02020603050405020304" pitchFamily="18" charset="0"/>
              </a:rPr>
              <a:t>The point at which the material finally fails and breaks apart.</a:t>
            </a:r>
          </a:p>
        </p:txBody>
      </p:sp>
    </p:spTree>
    <p:extLst>
      <p:ext uri="{BB962C8B-B14F-4D97-AF65-F5344CB8AC3E}">
        <p14:creationId xmlns:p14="http://schemas.microsoft.com/office/powerpoint/2010/main" val="3875048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Stress Strain Curve for Mild Steel">
            <a:extLst>
              <a:ext uri="{FF2B5EF4-FFF2-40B4-BE49-F238E27FC236}">
                <a16:creationId xmlns:a16="http://schemas.microsoft.com/office/drawing/2014/main" id="{0519D84C-C1D1-3B54-5E84-38811097734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81299" y="1246909"/>
            <a:ext cx="7588333" cy="561109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A1F3E3AE-E9B6-4FA0-B008-DAE9A675DCD4}"/>
              </a:ext>
            </a:extLst>
          </p:cNvPr>
          <p:cNvSpPr txBox="1"/>
          <p:nvPr/>
        </p:nvSpPr>
        <p:spPr>
          <a:xfrm>
            <a:off x="1496291" y="446690"/>
            <a:ext cx="3740063" cy="800219"/>
          </a:xfrm>
          <a:prstGeom prst="rect">
            <a:avLst/>
          </a:prstGeom>
          <a:noFill/>
        </p:spPr>
        <p:txBody>
          <a:bodyPr wrap="none" rtlCol="0">
            <a:spAutoFit/>
          </a:bodyPr>
          <a:lstStyle/>
          <a:p>
            <a:r>
              <a:rPr lang="en-IN" sz="2800" b="1" dirty="0">
                <a:solidFill>
                  <a:schemeClr val="accent2">
                    <a:lumMod val="75000"/>
                  </a:schemeClr>
                </a:solidFill>
                <a:latin typeface="Times New Roman" panose="02020603050405020304" pitchFamily="18" charset="0"/>
                <a:cs typeface="Times New Roman" panose="02020603050405020304" pitchFamily="18" charset="0"/>
              </a:rPr>
              <a:t>Stress-Strain Diagram:</a:t>
            </a:r>
          </a:p>
          <a:p>
            <a:endParaRPr lang="en-US" dirty="0"/>
          </a:p>
        </p:txBody>
      </p:sp>
    </p:spTree>
    <p:extLst>
      <p:ext uri="{BB962C8B-B14F-4D97-AF65-F5344CB8AC3E}">
        <p14:creationId xmlns:p14="http://schemas.microsoft.com/office/powerpoint/2010/main" val="3595385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E5D32FD5-B4E3-3FE3-F6D1-30FA0BE1441E}"/>
                  </a:ext>
                </a:extLst>
              </p:cNvPr>
              <p:cNvSpPr>
                <a:spLocks noGrp="1"/>
              </p:cNvSpPr>
              <p:nvPr>
                <p:ph idx="1"/>
              </p:nvPr>
            </p:nvSpPr>
            <p:spPr>
              <a:xfrm>
                <a:off x="838200" y="368135"/>
                <a:ext cx="10515600" cy="6341424"/>
              </a:xfrm>
            </p:spPr>
            <p:txBody>
              <a:bodyPr>
                <a:normAutofit fontScale="70000" lnSpcReduction="20000"/>
              </a:bodyPr>
              <a:lstStyle/>
              <a:p>
                <a:pPr algn="just"/>
                <a:r>
                  <a:rPr lang="en-IN" b="1" dirty="0">
                    <a:solidFill>
                      <a:schemeClr val="accent2">
                        <a:lumMod val="75000"/>
                      </a:schemeClr>
                    </a:solidFill>
                    <a:latin typeface="Times New Roman" panose="02020603050405020304" pitchFamily="18" charset="0"/>
                    <a:cs typeface="Times New Roman" panose="02020603050405020304" pitchFamily="18" charset="0"/>
                  </a:rPr>
                  <a:t>Factor of Safety:</a:t>
                </a:r>
              </a:p>
              <a:p>
                <a:pPr marL="0" indent="0" algn="just">
                  <a:buNone/>
                </a:pPr>
                <a:r>
                  <a:rPr lang="en-IN" dirty="0">
                    <a:latin typeface="Times New Roman" panose="02020603050405020304" pitchFamily="18" charset="0"/>
                    <a:cs typeface="Times New Roman" panose="02020603050405020304" pitchFamily="18" charset="0"/>
                  </a:rPr>
                  <a:t>	Factor of Safety (</a:t>
                </a:r>
                <a:r>
                  <a:rPr lang="en-IN" dirty="0" err="1">
                    <a:latin typeface="Times New Roman" panose="02020603050405020304" pitchFamily="18" charset="0"/>
                    <a:cs typeface="Times New Roman" panose="02020603050405020304" pitchFamily="18" charset="0"/>
                  </a:rPr>
                  <a:t>FoS</a:t>
                </a:r>
                <a:r>
                  <a:rPr lang="en-IN" dirty="0">
                    <a:latin typeface="Times New Roman" panose="02020603050405020304" pitchFamily="18" charset="0"/>
                    <a:cs typeface="Times New Roman" panose="02020603050405020304" pitchFamily="18" charset="0"/>
                  </a:rPr>
                  <a:t>) is a design principle used to ensure that structures or components can withstand unexpected loads or conditions beyond their intended use. It represents the ratio between the material's ultimate strength (or allowable stress) and the maximum expected operational stress.</a:t>
                </a:r>
              </a:p>
              <a:p>
                <a:pPr algn="just">
                  <a:buFont typeface="Arial" panose="020B0604020202020204" pitchFamily="34" charset="0"/>
                  <a:buChar char="•"/>
                </a:pPr>
                <a:r>
                  <a:rPr lang="en-IN" b="1" dirty="0">
                    <a:solidFill>
                      <a:schemeClr val="accent2">
                        <a:lumMod val="75000"/>
                      </a:schemeClr>
                    </a:solidFill>
                    <a:latin typeface="Times New Roman" panose="02020603050405020304" pitchFamily="18" charset="0"/>
                    <a:cs typeface="Times New Roman" panose="02020603050405020304" pitchFamily="18" charset="0"/>
                  </a:rPr>
                  <a:t>Formula:</a:t>
                </a:r>
                <a:endParaRPr lang="en-IN" dirty="0">
                  <a:solidFill>
                    <a:schemeClr val="accent2">
                      <a:lumMod val="75000"/>
                    </a:schemeClr>
                  </a:solidFill>
                  <a:latin typeface="Times New Roman" panose="02020603050405020304" pitchFamily="18" charset="0"/>
                  <a:cs typeface="Times New Roman" panose="02020603050405020304" pitchFamily="18" charset="0"/>
                </a:endParaRPr>
              </a:p>
              <a:p>
                <a:pPr marL="0" indent="0" algn="just">
                  <a:buNone/>
                </a:pP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FoS</a:t>
                </a:r>
                <a:r>
                  <a:rPr lang="en-IN" dirty="0">
                    <a:latin typeface="Times New Roman" panose="02020603050405020304" pitchFamily="18" charset="0"/>
                    <a:cs typeface="Times New Roman" panose="02020603050405020304" pitchFamily="18" charset="0"/>
                  </a:rPr>
                  <a:t> </a:t>
                </a:r>
                <a14:m>
                  <m:oMath xmlns:m="http://schemas.openxmlformats.org/officeDocument/2006/math">
                    <m:r>
                      <a:rPr lang="en-IN" i="1" smtClean="0">
                        <a:latin typeface="Cambria Math" panose="02040503050406030204" pitchFamily="18" charset="0"/>
                        <a:cs typeface="Times New Roman" panose="02020603050405020304" pitchFamily="18" charset="0"/>
                      </a:rPr>
                      <m:t>=</m:t>
                    </m:r>
                    <m:f>
                      <m:fPr>
                        <m:ctrlPr>
                          <a:rPr lang="en-IN" i="1" smtClean="0">
                            <a:latin typeface="Cambria Math" panose="02040503050406030204" pitchFamily="18" charset="0"/>
                            <a:cs typeface="Times New Roman" panose="02020603050405020304" pitchFamily="18" charset="0"/>
                          </a:rPr>
                        </m:ctrlPr>
                      </m:fPr>
                      <m:num>
                        <m:r>
                          <m:rPr>
                            <m:nor/>
                          </m:rPr>
                          <a:rPr lang="en-IN" dirty="0" smtClean="0">
                            <a:latin typeface="Times New Roman" panose="02020603050405020304" pitchFamily="18" charset="0"/>
                            <a:cs typeface="Times New Roman" panose="02020603050405020304" pitchFamily="18" charset="0"/>
                          </a:rPr>
                          <m:t>Ultimate</m:t>
                        </m:r>
                        <m:r>
                          <m:rPr>
                            <m:nor/>
                          </m:rPr>
                          <a:rPr lang="en-IN" dirty="0" smtClean="0">
                            <a:latin typeface="Times New Roman" panose="02020603050405020304" pitchFamily="18" charset="0"/>
                            <a:cs typeface="Times New Roman" panose="02020603050405020304" pitchFamily="18" charset="0"/>
                          </a:rPr>
                          <m:t> </m:t>
                        </m:r>
                        <m:r>
                          <m:rPr>
                            <m:nor/>
                          </m:rPr>
                          <a:rPr lang="en-IN" dirty="0" smtClean="0">
                            <a:latin typeface="Times New Roman" panose="02020603050405020304" pitchFamily="18" charset="0"/>
                            <a:cs typeface="Times New Roman" panose="02020603050405020304" pitchFamily="18" charset="0"/>
                          </a:rPr>
                          <m:t>Strength</m:t>
                        </m:r>
                        <m:r>
                          <m:rPr>
                            <m:nor/>
                          </m:rPr>
                          <a:rPr lang="en-IN" dirty="0" smtClean="0">
                            <a:latin typeface="Times New Roman" panose="02020603050405020304" pitchFamily="18" charset="0"/>
                            <a:cs typeface="Times New Roman" panose="02020603050405020304" pitchFamily="18" charset="0"/>
                          </a:rPr>
                          <m:t> </m:t>
                        </m:r>
                        <m:r>
                          <m:rPr>
                            <m:nor/>
                          </m:rPr>
                          <a:rPr lang="en-IN" dirty="0" smtClean="0">
                            <a:latin typeface="Times New Roman" panose="02020603050405020304" pitchFamily="18" charset="0"/>
                            <a:cs typeface="Times New Roman" panose="02020603050405020304" pitchFamily="18" charset="0"/>
                          </a:rPr>
                          <m:t>or</m:t>
                        </m:r>
                        <m:r>
                          <m:rPr>
                            <m:nor/>
                          </m:rPr>
                          <a:rPr lang="en-IN" dirty="0" smtClean="0">
                            <a:latin typeface="Times New Roman" panose="02020603050405020304" pitchFamily="18" charset="0"/>
                            <a:cs typeface="Times New Roman" panose="02020603050405020304" pitchFamily="18" charset="0"/>
                          </a:rPr>
                          <m:t> </m:t>
                        </m:r>
                        <m:r>
                          <m:rPr>
                            <m:nor/>
                          </m:rPr>
                          <a:rPr lang="en-IN" dirty="0" smtClean="0">
                            <a:latin typeface="Times New Roman" panose="02020603050405020304" pitchFamily="18" charset="0"/>
                            <a:cs typeface="Times New Roman" panose="02020603050405020304" pitchFamily="18" charset="0"/>
                          </a:rPr>
                          <m:t>Allowable</m:t>
                        </m:r>
                        <m:r>
                          <m:rPr>
                            <m:nor/>
                          </m:rPr>
                          <a:rPr lang="en-IN" dirty="0" smtClean="0">
                            <a:latin typeface="Times New Roman" panose="02020603050405020304" pitchFamily="18" charset="0"/>
                            <a:cs typeface="Times New Roman" panose="02020603050405020304" pitchFamily="18" charset="0"/>
                          </a:rPr>
                          <m:t> </m:t>
                        </m:r>
                        <m:r>
                          <m:rPr>
                            <m:nor/>
                          </m:rPr>
                          <a:rPr lang="en-IN" dirty="0" smtClean="0">
                            <a:latin typeface="Times New Roman" panose="02020603050405020304" pitchFamily="18" charset="0"/>
                            <a:cs typeface="Times New Roman" panose="02020603050405020304" pitchFamily="18" charset="0"/>
                          </a:rPr>
                          <m:t>Stress</m:t>
                        </m:r>
                      </m:num>
                      <m:den>
                        <m:r>
                          <m:rPr>
                            <m:nor/>
                          </m:rPr>
                          <a:rPr lang="en-IN" dirty="0" smtClean="0">
                            <a:latin typeface="Times New Roman" panose="02020603050405020304" pitchFamily="18" charset="0"/>
                            <a:cs typeface="Times New Roman" panose="02020603050405020304" pitchFamily="18" charset="0"/>
                          </a:rPr>
                          <m:t>Maximum</m:t>
                        </m:r>
                        <m:r>
                          <m:rPr>
                            <m:nor/>
                          </m:rPr>
                          <a:rPr lang="en-IN" dirty="0" smtClean="0">
                            <a:latin typeface="Times New Roman" panose="02020603050405020304" pitchFamily="18" charset="0"/>
                            <a:cs typeface="Times New Roman" panose="02020603050405020304" pitchFamily="18" charset="0"/>
                          </a:rPr>
                          <m:t> </m:t>
                        </m:r>
                        <m:r>
                          <m:rPr>
                            <m:nor/>
                          </m:rPr>
                          <a:rPr lang="en-IN" dirty="0" smtClean="0">
                            <a:latin typeface="Times New Roman" panose="02020603050405020304" pitchFamily="18" charset="0"/>
                            <a:cs typeface="Times New Roman" panose="02020603050405020304" pitchFamily="18" charset="0"/>
                          </a:rPr>
                          <m:t>Expected</m:t>
                        </m:r>
                        <m:r>
                          <m:rPr>
                            <m:nor/>
                          </m:rPr>
                          <a:rPr lang="en-IN" dirty="0" smtClean="0">
                            <a:latin typeface="Times New Roman" panose="02020603050405020304" pitchFamily="18" charset="0"/>
                            <a:cs typeface="Times New Roman" panose="02020603050405020304" pitchFamily="18" charset="0"/>
                          </a:rPr>
                          <m:t> </m:t>
                        </m:r>
                        <m:r>
                          <m:rPr>
                            <m:nor/>
                          </m:rPr>
                          <a:rPr lang="en-IN" dirty="0" smtClean="0">
                            <a:latin typeface="Times New Roman" panose="02020603050405020304" pitchFamily="18" charset="0"/>
                            <a:cs typeface="Times New Roman" panose="02020603050405020304" pitchFamily="18" charset="0"/>
                          </a:rPr>
                          <m:t>Operational</m:t>
                        </m:r>
                        <m:r>
                          <m:rPr>
                            <m:nor/>
                          </m:rPr>
                          <a:rPr lang="en-IN" dirty="0" smtClean="0">
                            <a:latin typeface="Times New Roman" panose="02020603050405020304" pitchFamily="18" charset="0"/>
                            <a:cs typeface="Times New Roman" panose="02020603050405020304" pitchFamily="18" charset="0"/>
                          </a:rPr>
                          <m:t>  </m:t>
                        </m:r>
                      </m:den>
                    </m:f>
                  </m:oMath>
                </a14:m>
                <a:endParaRPr lang="en-US" dirty="0">
                  <a:latin typeface="Times New Roman" panose="02020603050405020304" pitchFamily="18" charset="0"/>
                  <a:cs typeface="Times New Roman" panose="02020603050405020304" pitchFamily="18" charset="0"/>
                </a:endParaRPr>
              </a:p>
              <a:p>
                <a:pPr marL="0" indent="0" algn="just">
                  <a:buNone/>
                </a:pPr>
                <a:r>
                  <a:rPr lang="en-IN" b="1" dirty="0">
                    <a:solidFill>
                      <a:schemeClr val="accent2">
                        <a:lumMod val="75000"/>
                      </a:schemeClr>
                    </a:solidFill>
                    <a:latin typeface="Times New Roman" panose="02020603050405020304" pitchFamily="18" charset="0"/>
                    <a:cs typeface="Times New Roman" panose="02020603050405020304" pitchFamily="18" charset="0"/>
                  </a:rPr>
                  <a:t>Purpose:</a:t>
                </a:r>
                <a:r>
                  <a:rPr lang="en-IN" dirty="0">
                    <a:solidFill>
                      <a:schemeClr val="accent2">
                        <a:lumMod val="75000"/>
                      </a:schemeClr>
                    </a:solidFill>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To provide a margin of safety to account for uncertainties in material properties, load conditions, and potential defects.</a:t>
                </a:r>
              </a:p>
              <a:p>
                <a:pPr algn="just"/>
                <a:r>
                  <a:rPr lang="en-IN" b="1" dirty="0">
                    <a:solidFill>
                      <a:schemeClr val="accent2">
                        <a:lumMod val="75000"/>
                      </a:schemeClr>
                    </a:solidFill>
                    <a:latin typeface="Times New Roman" panose="02020603050405020304" pitchFamily="18" charset="0"/>
                    <a:cs typeface="Times New Roman" panose="02020603050405020304" pitchFamily="18" charset="0"/>
                  </a:rPr>
                  <a:t>Stress Concentration</a:t>
                </a:r>
              </a:p>
              <a:p>
                <a:pPr marL="0" indent="0" algn="just">
                  <a:buNone/>
                </a:pPr>
                <a:r>
                  <a:rPr lang="en-IN" dirty="0">
                    <a:latin typeface="Times New Roman" panose="02020603050405020304" pitchFamily="18" charset="0"/>
                    <a:cs typeface="Times New Roman" panose="02020603050405020304" pitchFamily="18" charset="0"/>
                  </a:rPr>
                  <a:t>	Stress Concentration refers to the localized increase in stress around discontinuities or changes in geometry, such as holes, notches, or sharp corners in a material. These areas experience higher stress compared to the surrounding regions due to the disruption in the material's uniformity.</a:t>
                </a:r>
              </a:p>
              <a:p>
                <a:pPr algn="just">
                  <a:buFont typeface="Arial" panose="020B0604020202020204" pitchFamily="34" charset="0"/>
                  <a:buChar char="•"/>
                </a:pPr>
                <a:r>
                  <a:rPr lang="en-IN" b="1" dirty="0">
                    <a:solidFill>
                      <a:schemeClr val="accent2">
                        <a:lumMod val="75000"/>
                      </a:schemeClr>
                    </a:solidFill>
                    <a:latin typeface="Times New Roman" panose="02020603050405020304" pitchFamily="18" charset="0"/>
                    <a:cs typeface="Times New Roman" panose="02020603050405020304" pitchFamily="18" charset="0"/>
                  </a:rPr>
                  <a:t>Factors Affecting Stress Concentration:</a:t>
                </a:r>
                <a:endParaRPr lang="en-IN" dirty="0">
                  <a:solidFill>
                    <a:schemeClr val="accent2">
                      <a:lumMod val="75000"/>
                    </a:schemeClr>
                  </a:solidFill>
                  <a:latin typeface="Times New Roman" panose="02020603050405020304" pitchFamily="18" charset="0"/>
                  <a:cs typeface="Times New Roman" panose="02020603050405020304" pitchFamily="18" charset="0"/>
                </a:endParaRPr>
              </a:p>
              <a:p>
                <a:pPr marL="742950" lvl="1" indent="-285750" algn="just">
                  <a:buFont typeface="Arial" panose="020B0604020202020204" pitchFamily="34" charset="0"/>
                  <a:buChar char="•"/>
                </a:pPr>
                <a:r>
                  <a:rPr lang="en-IN" b="1" dirty="0">
                    <a:latin typeface="Times New Roman" panose="02020603050405020304" pitchFamily="18" charset="0"/>
                    <a:cs typeface="Times New Roman" panose="02020603050405020304" pitchFamily="18" charset="0"/>
                  </a:rPr>
                  <a:t>Geometry of the Discontinuity:</a:t>
                </a:r>
                <a:r>
                  <a:rPr lang="en-IN" dirty="0">
                    <a:latin typeface="Times New Roman" panose="02020603050405020304" pitchFamily="18" charset="0"/>
                    <a:cs typeface="Times New Roman" panose="02020603050405020304" pitchFamily="18" charset="0"/>
                  </a:rPr>
                  <a:t> Sharp corners or abrupt changes increase concentration.</a:t>
                </a:r>
              </a:p>
              <a:p>
                <a:pPr marL="742950" lvl="1" indent="-285750" algn="just">
                  <a:buFont typeface="Arial" panose="020B0604020202020204" pitchFamily="34" charset="0"/>
                  <a:buChar char="•"/>
                </a:pPr>
                <a:r>
                  <a:rPr lang="en-IN" b="1" dirty="0">
                    <a:latin typeface="Times New Roman" panose="02020603050405020304" pitchFamily="18" charset="0"/>
                    <a:cs typeface="Times New Roman" panose="02020603050405020304" pitchFamily="18" charset="0"/>
                  </a:rPr>
                  <a:t>Load Type and Direction:</a:t>
                </a:r>
                <a:r>
                  <a:rPr lang="en-IN" dirty="0">
                    <a:latin typeface="Times New Roman" panose="02020603050405020304" pitchFamily="18" charset="0"/>
                    <a:cs typeface="Times New Roman" panose="02020603050405020304" pitchFamily="18" charset="0"/>
                  </a:rPr>
                  <a:t> Affects how stress is distributed around the discontinuity.</a:t>
                </a:r>
              </a:p>
              <a:p>
                <a:pPr algn="just">
                  <a:buFont typeface="Arial" panose="020B0604020202020204" pitchFamily="34" charset="0"/>
                  <a:buChar char="•"/>
                </a:pPr>
                <a:r>
                  <a:rPr lang="en-IN" b="1" dirty="0">
                    <a:solidFill>
                      <a:schemeClr val="accent2">
                        <a:lumMod val="75000"/>
                      </a:schemeClr>
                    </a:solidFill>
                    <a:latin typeface="Times New Roman" panose="02020603050405020304" pitchFamily="18" charset="0"/>
                    <a:cs typeface="Times New Roman" panose="02020603050405020304" pitchFamily="18" charset="0"/>
                  </a:rPr>
                  <a:t>Stress Concentration Factor (Kt):</a:t>
                </a:r>
                <a:r>
                  <a:rPr lang="en-IN" dirty="0">
                    <a:solidFill>
                      <a:schemeClr val="accent2">
                        <a:lumMod val="75000"/>
                      </a:schemeClr>
                    </a:solidFill>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A dimensionless factor used to quantify the increase in stress due to the discontinuity.</a:t>
                </a:r>
              </a:p>
              <a:p>
                <a:pPr algn="just">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σ</a:t>
                </a:r>
                <a:r>
                  <a:rPr lang="en-IN" baseline="-25000" dirty="0">
                    <a:latin typeface="Times New Roman" panose="02020603050405020304" pitchFamily="18" charset="0"/>
                    <a:cs typeface="Times New Roman" panose="02020603050405020304" pitchFamily="18" charset="0"/>
                  </a:rPr>
                  <a:t>max</a:t>
                </a:r>
                <a:r>
                  <a:rPr lang="en-IN" dirty="0">
                    <a:latin typeface="Times New Roman" panose="02020603050405020304" pitchFamily="18" charset="0"/>
                    <a:cs typeface="Times New Roman" panose="02020603050405020304" pitchFamily="18" charset="0"/>
                  </a:rPr>
                  <a:t>=K</a:t>
                </a:r>
                <a:r>
                  <a:rPr lang="en-IN" baseline="-25000" dirty="0">
                    <a:latin typeface="Times New Roman" panose="02020603050405020304" pitchFamily="18" charset="0"/>
                    <a:cs typeface="Times New Roman" panose="02020603050405020304" pitchFamily="18" charset="0"/>
                  </a:rPr>
                  <a:t>t</a:t>
                </a:r>
                <a:r>
                  <a:rPr lang="en-IN" dirty="0">
                    <a:latin typeface="Times New Roman" panose="02020603050405020304" pitchFamily="18" charset="0"/>
                    <a:cs typeface="Times New Roman" panose="02020603050405020304" pitchFamily="18" charset="0"/>
                  </a:rPr>
                  <a:t>⋅</a:t>
                </a:r>
                <a:r>
                  <a:rPr lang="el-GR" dirty="0">
                    <a:latin typeface="Times New Roman" panose="02020603050405020304" pitchFamily="18" charset="0"/>
                    <a:cs typeface="Times New Roman" panose="02020603050405020304" pitchFamily="18" charset="0"/>
                  </a:rPr>
                  <a:t>σ</a:t>
                </a:r>
                <a:r>
                  <a:rPr lang="en-IN" baseline="-25000" dirty="0">
                    <a:latin typeface="Times New Roman" panose="02020603050405020304" pitchFamily="18" charset="0"/>
                    <a:cs typeface="Times New Roman" panose="02020603050405020304" pitchFamily="18" charset="0"/>
                  </a:rPr>
                  <a:t>nominal</a:t>
                </a:r>
                <a:endParaRPr lang="en-IN" dirty="0">
                  <a:latin typeface="Times New Roman" panose="02020603050405020304" pitchFamily="18" charset="0"/>
                  <a:cs typeface="Times New Roman" panose="02020603050405020304" pitchFamily="18" charset="0"/>
                </a:endParaRPr>
              </a:p>
              <a:p>
                <a:pPr marL="0" indent="0" algn="just">
                  <a:buNone/>
                </a:pPr>
                <a:r>
                  <a:rPr lang="en-US" dirty="0">
                    <a:solidFill>
                      <a:schemeClr val="accent2">
                        <a:lumMod val="75000"/>
                      </a:schemeClr>
                    </a:solidFill>
                    <a:latin typeface="Times New Roman" panose="02020603050405020304" pitchFamily="18" charset="0"/>
                    <a:cs typeface="Times New Roman" panose="02020603050405020304" pitchFamily="18" charset="0"/>
                  </a:rPr>
                  <a:t>Where:</a:t>
                </a:r>
              </a:p>
              <a:p>
                <a:pPr algn="just">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σ</a:t>
                </a:r>
                <a:r>
                  <a:rPr lang="en-IN" baseline="-25000" dirty="0">
                    <a:latin typeface="Times New Roman" panose="02020603050405020304" pitchFamily="18" charset="0"/>
                    <a:cs typeface="Times New Roman" panose="02020603050405020304" pitchFamily="18" charset="0"/>
                  </a:rPr>
                  <a:t>max</a:t>
                </a:r>
                <a:r>
                  <a:rPr lang="en-IN" dirty="0">
                    <a:latin typeface="Times New Roman" panose="02020603050405020304" pitchFamily="18" charset="0"/>
                    <a:cs typeface="Times New Roman" panose="02020603050405020304" pitchFamily="18" charset="0"/>
                  </a:rPr>
                  <a:t>​ is the maximum stress, and </a:t>
                </a:r>
                <a:r>
                  <a:rPr lang="el-GR" dirty="0">
                    <a:latin typeface="Times New Roman" panose="02020603050405020304" pitchFamily="18" charset="0"/>
                    <a:cs typeface="Times New Roman" panose="02020603050405020304" pitchFamily="18" charset="0"/>
                  </a:rPr>
                  <a:t>σ</a:t>
                </a:r>
                <a:r>
                  <a:rPr lang="en-IN" baseline="-25000" dirty="0">
                    <a:latin typeface="Times New Roman" panose="02020603050405020304" pitchFamily="18" charset="0"/>
                    <a:cs typeface="Times New Roman" panose="02020603050405020304" pitchFamily="18" charset="0"/>
                  </a:rPr>
                  <a:t>nominal</a:t>
                </a:r>
                <a:r>
                  <a:rPr lang="en-IN" dirty="0">
                    <a:latin typeface="Times New Roman" panose="02020603050405020304" pitchFamily="18" charset="0"/>
                    <a:cs typeface="Times New Roman" panose="02020603050405020304" pitchFamily="18" charset="0"/>
                  </a:rPr>
                  <a:t>​ is the nominal (average) stress.</a:t>
                </a:r>
              </a:p>
            </p:txBody>
          </p:sp>
        </mc:Choice>
        <mc:Fallback>
          <p:sp>
            <p:nvSpPr>
              <p:cNvPr id="3" name="Content Placeholder 2">
                <a:extLst>
                  <a:ext uri="{FF2B5EF4-FFF2-40B4-BE49-F238E27FC236}">
                    <a16:creationId xmlns:a16="http://schemas.microsoft.com/office/drawing/2014/main" id="{E5D32FD5-B4E3-3FE3-F6D1-30FA0BE1441E}"/>
                  </a:ext>
                </a:extLst>
              </p:cNvPr>
              <p:cNvSpPr>
                <a:spLocks noGrp="1" noRot="1" noChangeAspect="1" noMove="1" noResize="1" noEditPoints="1" noAdjustHandles="1" noChangeArrowheads="1" noChangeShapeType="1" noTextEdit="1"/>
              </p:cNvSpPr>
              <p:nvPr>
                <p:ph idx="1"/>
              </p:nvPr>
            </p:nvSpPr>
            <p:spPr>
              <a:xfrm>
                <a:off x="838200" y="368135"/>
                <a:ext cx="10515600" cy="6341424"/>
              </a:xfrm>
              <a:blipFill>
                <a:blip r:embed="rId2"/>
                <a:stretch>
                  <a:fillRect l="-724" t="-1597" r="-603"/>
                </a:stretch>
              </a:blipFill>
            </p:spPr>
            <p:txBody>
              <a:bodyPr/>
              <a:lstStyle/>
              <a:p>
                <a:r>
                  <a:rPr lang="en-US">
                    <a:noFill/>
                  </a:rPr>
                  <a:t> </a:t>
                </a:r>
              </a:p>
            </p:txBody>
          </p:sp>
        </mc:Fallback>
      </mc:AlternateContent>
    </p:spTree>
    <p:extLst>
      <p:ext uri="{BB962C8B-B14F-4D97-AF65-F5344CB8AC3E}">
        <p14:creationId xmlns:p14="http://schemas.microsoft.com/office/powerpoint/2010/main" val="2904128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25A7F9-3FA8-2D35-8BDE-129DB8806646}"/>
              </a:ext>
            </a:extLst>
          </p:cNvPr>
          <p:cNvSpPr>
            <a:spLocks noGrp="1"/>
          </p:cNvSpPr>
          <p:nvPr>
            <p:ph idx="1"/>
          </p:nvPr>
        </p:nvSpPr>
        <p:spPr>
          <a:xfrm>
            <a:off x="558140" y="653142"/>
            <a:ext cx="10795660" cy="5997039"/>
          </a:xfrm>
        </p:spPr>
        <p:txBody>
          <a:bodyPr>
            <a:normAutofit/>
          </a:bodyPr>
          <a:lstStyle/>
          <a:p>
            <a:pPr marL="0" indent="0" algn="just">
              <a:buNone/>
            </a:pPr>
            <a:r>
              <a:rPr lang="en-IN" sz="2400" b="1" dirty="0">
                <a:solidFill>
                  <a:schemeClr val="accent2">
                    <a:lumMod val="75000"/>
                  </a:schemeClr>
                </a:solidFill>
                <a:latin typeface="Times New Roman" panose="02020603050405020304" pitchFamily="18" charset="0"/>
                <a:cs typeface="Times New Roman" panose="02020603050405020304" pitchFamily="18" charset="0"/>
              </a:rPr>
              <a:t>Fatigue</a:t>
            </a:r>
          </a:p>
          <a:p>
            <a:pPr algn="just"/>
            <a:r>
              <a:rPr lang="en-IN" sz="2000" dirty="0">
                <a:latin typeface="Times New Roman" panose="02020603050405020304" pitchFamily="18" charset="0"/>
                <a:cs typeface="Times New Roman" panose="02020603050405020304" pitchFamily="18" charset="0"/>
              </a:rPr>
              <a:t>Fatigue is the progressive and localized structural damage that occurs when a material is subjected to cyclic loading. Over time, repeated loading and unloading can lead to the formation of cracks and eventual failure.</a:t>
            </a:r>
          </a:p>
          <a:p>
            <a:pPr algn="just">
              <a:buFont typeface="Arial" panose="020B0604020202020204" pitchFamily="34" charset="0"/>
              <a:buChar char="•"/>
            </a:pPr>
            <a:r>
              <a:rPr lang="en-IN" sz="2400" b="1" dirty="0">
                <a:solidFill>
                  <a:schemeClr val="accent2">
                    <a:lumMod val="75000"/>
                  </a:schemeClr>
                </a:solidFill>
                <a:latin typeface="Times New Roman" panose="02020603050405020304" pitchFamily="18" charset="0"/>
                <a:cs typeface="Times New Roman" panose="02020603050405020304" pitchFamily="18" charset="0"/>
              </a:rPr>
              <a:t>Characteristics:</a:t>
            </a:r>
            <a:endParaRPr lang="en-IN" sz="2400" dirty="0">
              <a:solidFill>
                <a:schemeClr val="accent2">
                  <a:lumMod val="75000"/>
                </a:schemeClr>
              </a:solidFill>
              <a:latin typeface="Times New Roman" panose="02020603050405020304" pitchFamily="18" charset="0"/>
              <a:cs typeface="Times New Roman" panose="02020603050405020304" pitchFamily="18" charset="0"/>
            </a:endParaRPr>
          </a:p>
          <a:p>
            <a:pPr marL="742950" lvl="1" indent="-285750" algn="just">
              <a:buFont typeface="Arial" panose="020B0604020202020204" pitchFamily="34" charset="0"/>
              <a:buChar char="•"/>
            </a:pPr>
            <a:r>
              <a:rPr lang="en-IN" sz="2000" b="1" dirty="0">
                <a:solidFill>
                  <a:schemeClr val="accent2">
                    <a:lumMod val="75000"/>
                  </a:schemeClr>
                </a:solidFill>
                <a:latin typeface="Times New Roman" panose="02020603050405020304" pitchFamily="18" charset="0"/>
                <a:cs typeface="Times New Roman" panose="02020603050405020304" pitchFamily="18" charset="0"/>
              </a:rPr>
              <a:t>Crack Initiation:</a:t>
            </a:r>
            <a:r>
              <a:rPr lang="en-IN" sz="2000" dirty="0">
                <a:solidFill>
                  <a:schemeClr val="accent2">
                    <a:lumMod val="75000"/>
                  </a:schemeClr>
                </a:solidFill>
                <a:latin typeface="Times New Roman" panose="02020603050405020304" pitchFamily="18" charset="0"/>
                <a:cs typeface="Times New Roman" panose="02020603050405020304" pitchFamily="18" charset="0"/>
              </a:rPr>
              <a:t> </a:t>
            </a:r>
            <a:r>
              <a:rPr lang="en-IN" sz="2000" dirty="0">
                <a:latin typeface="Times New Roman" panose="02020603050405020304" pitchFamily="18" charset="0"/>
                <a:cs typeface="Times New Roman" panose="02020603050405020304" pitchFamily="18" charset="0"/>
              </a:rPr>
              <a:t>Often starts from stress concentrators or defects.</a:t>
            </a:r>
          </a:p>
          <a:p>
            <a:pPr marL="742950" lvl="1" indent="-285750" algn="just">
              <a:buFont typeface="Arial" panose="020B0604020202020204" pitchFamily="34" charset="0"/>
              <a:buChar char="•"/>
            </a:pPr>
            <a:r>
              <a:rPr lang="en-IN" sz="2000" b="1" dirty="0">
                <a:solidFill>
                  <a:schemeClr val="accent2">
                    <a:lumMod val="75000"/>
                  </a:schemeClr>
                </a:solidFill>
                <a:latin typeface="Times New Roman" panose="02020603050405020304" pitchFamily="18" charset="0"/>
                <a:cs typeface="Times New Roman" panose="02020603050405020304" pitchFamily="18" charset="0"/>
              </a:rPr>
              <a:t>Crack Propagation:</a:t>
            </a:r>
            <a:r>
              <a:rPr lang="en-IN" sz="2000" dirty="0">
                <a:solidFill>
                  <a:schemeClr val="accent2">
                    <a:lumMod val="75000"/>
                  </a:schemeClr>
                </a:solidFill>
                <a:latin typeface="Times New Roman" panose="02020603050405020304" pitchFamily="18" charset="0"/>
                <a:cs typeface="Times New Roman" panose="02020603050405020304" pitchFamily="18" charset="0"/>
              </a:rPr>
              <a:t> </a:t>
            </a:r>
            <a:r>
              <a:rPr lang="en-IN" sz="2000" dirty="0">
                <a:latin typeface="Times New Roman" panose="02020603050405020304" pitchFamily="18" charset="0"/>
                <a:cs typeface="Times New Roman" panose="02020603050405020304" pitchFamily="18" charset="0"/>
              </a:rPr>
              <a:t>The crack grows with each loading cycle.</a:t>
            </a:r>
          </a:p>
          <a:p>
            <a:pPr marL="742950" lvl="1" indent="-285750" algn="just">
              <a:buFont typeface="Arial" panose="020B0604020202020204" pitchFamily="34" charset="0"/>
              <a:buChar char="•"/>
            </a:pPr>
            <a:r>
              <a:rPr lang="en-IN" sz="2000" b="1" dirty="0">
                <a:solidFill>
                  <a:schemeClr val="accent2">
                    <a:lumMod val="75000"/>
                  </a:schemeClr>
                </a:solidFill>
                <a:latin typeface="Times New Roman" panose="02020603050405020304" pitchFamily="18" charset="0"/>
                <a:cs typeface="Times New Roman" panose="02020603050405020304" pitchFamily="18" charset="0"/>
              </a:rPr>
              <a:t>Final Fracture:</a:t>
            </a:r>
            <a:r>
              <a:rPr lang="en-IN" sz="2000" dirty="0">
                <a:solidFill>
                  <a:schemeClr val="accent2">
                    <a:lumMod val="75000"/>
                  </a:schemeClr>
                </a:solidFill>
                <a:latin typeface="Times New Roman" panose="02020603050405020304" pitchFamily="18" charset="0"/>
                <a:cs typeface="Times New Roman" panose="02020603050405020304" pitchFamily="18" charset="0"/>
              </a:rPr>
              <a:t> </a:t>
            </a:r>
            <a:r>
              <a:rPr lang="en-IN" sz="2000" dirty="0">
                <a:latin typeface="Times New Roman" panose="02020603050405020304" pitchFamily="18" charset="0"/>
                <a:cs typeface="Times New Roman" panose="02020603050405020304" pitchFamily="18" charset="0"/>
              </a:rPr>
              <a:t>Leads to complete failure of the component.</a:t>
            </a:r>
          </a:p>
          <a:p>
            <a:pPr marL="0" indent="0" algn="just">
              <a:buNone/>
            </a:pPr>
            <a:r>
              <a:rPr lang="en-IN" sz="2400" b="1" dirty="0">
                <a:solidFill>
                  <a:schemeClr val="accent2">
                    <a:lumMod val="75000"/>
                  </a:schemeClr>
                </a:solidFill>
                <a:latin typeface="Times New Roman" panose="02020603050405020304" pitchFamily="18" charset="0"/>
                <a:cs typeface="Times New Roman" panose="02020603050405020304" pitchFamily="18" charset="0"/>
              </a:rPr>
              <a:t>Endurance Limit</a:t>
            </a:r>
          </a:p>
          <a:p>
            <a:pPr algn="just"/>
            <a:r>
              <a:rPr lang="en-IN" sz="2000" dirty="0">
                <a:latin typeface="Times New Roman" panose="02020603050405020304" pitchFamily="18" charset="0"/>
                <a:cs typeface="Times New Roman" panose="02020603050405020304" pitchFamily="18" charset="0"/>
              </a:rPr>
              <a:t>Endurance Limit (or Fatigue Limit) is the maximum stress level a material can withstand for an infinite number of loading cycles without failing. It is a key parameter in designing components that experience cyclic loading.</a:t>
            </a:r>
          </a:p>
          <a:p>
            <a:pPr algn="just">
              <a:buFont typeface="Arial" panose="020B0604020202020204" pitchFamily="34" charset="0"/>
              <a:buChar char="•"/>
            </a:pPr>
            <a:r>
              <a:rPr lang="en-IN" sz="2400" b="1" dirty="0">
                <a:solidFill>
                  <a:schemeClr val="accent2">
                    <a:lumMod val="75000"/>
                  </a:schemeClr>
                </a:solidFill>
                <a:latin typeface="Times New Roman" panose="02020603050405020304" pitchFamily="18" charset="0"/>
                <a:cs typeface="Times New Roman" panose="02020603050405020304" pitchFamily="18" charset="0"/>
              </a:rPr>
              <a:t>For Ferrous Materials:</a:t>
            </a:r>
            <a:r>
              <a:rPr lang="en-IN" sz="2400" dirty="0">
                <a:solidFill>
                  <a:schemeClr val="accent2">
                    <a:lumMod val="75000"/>
                  </a:schemeClr>
                </a:solidFill>
                <a:latin typeface="Times New Roman" panose="02020603050405020304" pitchFamily="18" charset="0"/>
                <a:cs typeface="Times New Roman" panose="02020603050405020304" pitchFamily="18" charset="0"/>
              </a:rPr>
              <a:t> </a:t>
            </a:r>
            <a:r>
              <a:rPr lang="en-IN" sz="2000" dirty="0">
                <a:latin typeface="Times New Roman" panose="02020603050405020304" pitchFamily="18" charset="0"/>
                <a:cs typeface="Times New Roman" panose="02020603050405020304" pitchFamily="18" charset="0"/>
              </a:rPr>
              <a:t>Endurance limit is a well-defined value.</a:t>
            </a:r>
          </a:p>
          <a:p>
            <a:pPr algn="just">
              <a:buFont typeface="Arial" panose="020B0604020202020204" pitchFamily="34" charset="0"/>
              <a:buChar char="•"/>
            </a:pPr>
            <a:r>
              <a:rPr lang="en-IN" sz="2400" b="1" dirty="0">
                <a:solidFill>
                  <a:schemeClr val="accent2">
                    <a:lumMod val="75000"/>
                  </a:schemeClr>
                </a:solidFill>
                <a:latin typeface="Times New Roman" panose="02020603050405020304" pitchFamily="18" charset="0"/>
                <a:cs typeface="Times New Roman" panose="02020603050405020304" pitchFamily="18" charset="0"/>
              </a:rPr>
              <a:t>For Non-Ferrous Materials:</a:t>
            </a:r>
            <a:r>
              <a:rPr lang="en-IN" sz="2400" dirty="0">
                <a:solidFill>
                  <a:schemeClr val="accent2">
                    <a:lumMod val="75000"/>
                  </a:schemeClr>
                </a:solidFill>
                <a:latin typeface="Times New Roman" panose="02020603050405020304" pitchFamily="18" charset="0"/>
                <a:cs typeface="Times New Roman" panose="02020603050405020304" pitchFamily="18" charset="0"/>
              </a:rPr>
              <a:t> </a:t>
            </a:r>
            <a:r>
              <a:rPr lang="en-IN" sz="2000" dirty="0">
                <a:latin typeface="Times New Roman" panose="02020603050405020304" pitchFamily="18" charset="0"/>
                <a:cs typeface="Times New Roman" panose="02020603050405020304" pitchFamily="18" charset="0"/>
              </a:rPr>
              <a:t>The concept is less defined, and fatigue strength is often used.</a:t>
            </a:r>
          </a:p>
          <a:p>
            <a:pPr algn="just"/>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39767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TotalTime>
  <Words>1851</Words>
  <Application>Microsoft Macintosh PowerPoint</Application>
  <PresentationFormat>Widescreen</PresentationFormat>
  <Paragraphs>165</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 Light</vt:lpstr>
      <vt:lpstr>Cambria Math</vt:lpstr>
      <vt:lpstr>Microsoft Sans Serif</vt:lpstr>
      <vt:lpstr>Times New Roman</vt:lpstr>
      <vt:lpstr>Office Theme</vt:lpstr>
      <vt:lpstr>Government Polytechnic Chhapar</vt:lpstr>
      <vt:lpstr>Chapter 1: 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Chapter 2: Design of Key</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Government Polytechnic Chhapar</dc:title>
  <dc:creator>Microsoft Office User</dc:creator>
  <cp:lastModifiedBy>Microsoft Office User</cp:lastModifiedBy>
  <cp:revision>25</cp:revision>
  <dcterms:created xsi:type="dcterms:W3CDTF">2024-08-12T03:48:53Z</dcterms:created>
  <dcterms:modified xsi:type="dcterms:W3CDTF">2024-08-12T07:13:31Z</dcterms:modified>
</cp:coreProperties>
</file>