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BF75-C597-6DB0-D9F4-526455F8CBB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AFAAFCA-8570-D5A4-A9B5-4DDC545A81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2CD923A-6040-C7ED-E41F-2C3244B76EFB}"/>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5" name="Footer Placeholder 4">
            <a:extLst>
              <a:ext uri="{FF2B5EF4-FFF2-40B4-BE49-F238E27FC236}">
                <a16:creationId xmlns:a16="http://schemas.microsoft.com/office/drawing/2014/main" id="{86F3722A-191E-EAA5-06C5-DFB609024C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B6C0E-D1BC-E903-37D6-664C72EBB8CC}"/>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16445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9EECA-EB40-66C3-5D5D-EEED17A225E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F736862-C418-0E6F-2BAA-B8167F27ECD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22B8A7-6017-9AD2-F398-BAC8E8FCC300}"/>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5" name="Footer Placeholder 4">
            <a:extLst>
              <a:ext uri="{FF2B5EF4-FFF2-40B4-BE49-F238E27FC236}">
                <a16:creationId xmlns:a16="http://schemas.microsoft.com/office/drawing/2014/main" id="{1A8598B4-175D-FE0F-3FF3-4F522FE40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35B733-A373-B9B5-FF6E-F25F76B80FFD}"/>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5112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25B4BF-90F9-0722-3B2C-C2E42B0B6E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7876971-D7DE-9A49-12A9-D0AE437C63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D71C54-1273-CB80-CBA6-A2615D660BC3}"/>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5" name="Footer Placeholder 4">
            <a:extLst>
              <a:ext uri="{FF2B5EF4-FFF2-40B4-BE49-F238E27FC236}">
                <a16:creationId xmlns:a16="http://schemas.microsoft.com/office/drawing/2014/main" id="{5B3DECA2-BAAA-8697-1B90-929146FA2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E8E24-8C0A-2327-B03B-F6E03057C499}"/>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138042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20BC-2CFB-2475-0EC4-55BB09E5D7F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6B13C88-EA9E-867D-35E5-E679654D835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4F7FEE-C04E-88B8-AE82-D1123BAFA9DB}"/>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5" name="Footer Placeholder 4">
            <a:extLst>
              <a:ext uri="{FF2B5EF4-FFF2-40B4-BE49-F238E27FC236}">
                <a16:creationId xmlns:a16="http://schemas.microsoft.com/office/drawing/2014/main" id="{49788111-E325-A0FF-8081-F91090370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C4A2F-3A91-3544-B2F0-2754D2E07270}"/>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237987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BF1A-6669-749D-31D3-D1F2244F69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114D11F-592E-CB05-D341-71DB8C31CC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ED9ED29-75F3-0E64-69BF-7D53005C10E1}"/>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5" name="Footer Placeholder 4">
            <a:extLst>
              <a:ext uri="{FF2B5EF4-FFF2-40B4-BE49-F238E27FC236}">
                <a16:creationId xmlns:a16="http://schemas.microsoft.com/office/drawing/2014/main" id="{2E80BB01-18A4-759F-B33E-5FEAC2F5FA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61596-8C58-A82D-E1F4-BEDBB3664F5C}"/>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378072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F0BC-2B34-56CC-881A-5E7FE3FDB28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11357FF-18B1-0E02-2F46-52B99D88C7F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A4156AE-8E82-A9AE-04E6-F85DAD393D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7E7EEF7-F506-95CD-1DE3-9C92F9D40162}"/>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6" name="Footer Placeholder 5">
            <a:extLst>
              <a:ext uri="{FF2B5EF4-FFF2-40B4-BE49-F238E27FC236}">
                <a16:creationId xmlns:a16="http://schemas.microsoft.com/office/drawing/2014/main" id="{61B6C612-AC90-DFEA-B7AA-DC3261436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A734E6-15F0-A4EA-B66A-145E5B3E5EA7}"/>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17814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F366-B516-8585-EFFB-F5D443C59C3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580E6B1-60D9-D4F6-6B5C-5D051E388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C2240FB-B0C3-E301-852A-D6935B36957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0749FFD-D02E-DDCA-BC84-452B9F7C2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AD7F360-0D6A-6E1E-54C3-BCF9855B4F7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6DFC7DD-C10D-F57F-61C9-AE07E0467964}"/>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8" name="Footer Placeholder 7">
            <a:extLst>
              <a:ext uri="{FF2B5EF4-FFF2-40B4-BE49-F238E27FC236}">
                <a16:creationId xmlns:a16="http://schemas.microsoft.com/office/drawing/2014/main" id="{1A29097B-6465-19F7-120B-F7270E6FBA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556A3E-E6FF-EA9B-DCBC-55195D142E4C}"/>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332900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DCC08-8DE8-072E-FAA2-AC2BC73DAAA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139366-D958-6883-7D45-2498EDC042A6}"/>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4" name="Footer Placeholder 3">
            <a:extLst>
              <a:ext uri="{FF2B5EF4-FFF2-40B4-BE49-F238E27FC236}">
                <a16:creationId xmlns:a16="http://schemas.microsoft.com/office/drawing/2014/main" id="{552270F2-1727-96DE-E878-C40FC4037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85C5D1-03E0-8383-B508-0ACF9CD630C0}"/>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214976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514D1B-9EE3-D95E-65E0-BE2E26BB7089}"/>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3" name="Footer Placeholder 2">
            <a:extLst>
              <a:ext uri="{FF2B5EF4-FFF2-40B4-BE49-F238E27FC236}">
                <a16:creationId xmlns:a16="http://schemas.microsoft.com/office/drawing/2014/main" id="{1FC675F6-98C0-8F9E-FD1E-C163DDAD2B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31617F-F5B2-7E15-A7CD-009426976580}"/>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354464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1E77-F4B3-5A28-26CC-A5DD04594D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030D466-88F2-7808-696F-D29761A1DB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27724A8-15AD-4442-1D9A-10EAE6484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89D231-6009-EE0A-1133-5D2F6B3FBBF3}"/>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6" name="Footer Placeholder 5">
            <a:extLst>
              <a:ext uri="{FF2B5EF4-FFF2-40B4-BE49-F238E27FC236}">
                <a16:creationId xmlns:a16="http://schemas.microsoft.com/office/drawing/2014/main" id="{76F3888C-DB95-30AD-30CE-A90ACECA09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946FC5-ADC6-5240-4C9C-A59434FEF3CE}"/>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419094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057D-B399-59C8-4D39-472545E5C2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55F68E8-D069-611D-FF89-F4A0870C46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FE5021-B0F7-7267-AC5C-3D276B397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5DDAB70-DA52-61AB-2D83-2131DE567AE3}"/>
              </a:ext>
            </a:extLst>
          </p:cNvPr>
          <p:cNvSpPr>
            <a:spLocks noGrp="1"/>
          </p:cNvSpPr>
          <p:nvPr>
            <p:ph type="dt" sz="half" idx="10"/>
          </p:nvPr>
        </p:nvSpPr>
        <p:spPr/>
        <p:txBody>
          <a:bodyPr/>
          <a:lstStyle/>
          <a:p>
            <a:fld id="{A6A44522-589A-B248-B4F5-3FB8D066F956}" type="datetimeFigureOut">
              <a:rPr lang="en-US" smtClean="0"/>
              <a:t>8/12/24</a:t>
            </a:fld>
            <a:endParaRPr lang="en-US"/>
          </a:p>
        </p:txBody>
      </p:sp>
      <p:sp>
        <p:nvSpPr>
          <p:cNvPr id="6" name="Footer Placeholder 5">
            <a:extLst>
              <a:ext uri="{FF2B5EF4-FFF2-40B4-BE49-F238E27FC236}">
                <a16:creationId xmlns:a16="http://schemas.microsoft.com/office/drawing/2014/main" id="{46720777-13CB-7E6B-02EE-AF3A8910C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5875D0-57DB-C4E1-E9A6-750B79D3851E}"/>
              </a:ext>
            </a:extLst>
          </p:cNvPr>
          <p:cNvSpPr>
            <a:spLocks noGrp="1"/>
          </p:cNvSpPr>
          <p:nvPr>
            <p:ph type="sldNum" sz="quarter" idx="12"/>
          </p:nvPr>
        </p:nvSpPr>
        <p:spPr/>
        <p:txBody>
          <a:bodyPr/>
          <a:lstStyle/>
          <a:p>
            <a:fld id="{1D7FBF1C-4C42-E241-8F65-CA79666180EE}" type="slidenum">
              <a:rPr lang="en-US" smtClean="0"/>
              <a:t>‹#›</a:t>
            </a:fld>
            <a:endParaRPr lang="en-US"/>
          </a:p>
        </p:txBody>
      </p:sp>
    </p:spTree>
    <p:extLst>
      <p:ext uri="{BB962C8B-B14F-4D97-AF65-F5344CB8AC3E}">
        <p14:creationId xmlns:p14="http://schemas.microsoft.com/office/powerpoint/2010/main" val="69057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CFB64-B559-A583-2DC4-E0FD83BC0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1E8E030-30DE-91C5-6302-A880DEF0B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4417CFB-3AC1-1E42-F630-1AE337F99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44522-589A-B248-B4F5-3FB8D066F956}" type="datetimeFigureOut">
              <a:rPr lang="en-US" smtClean="0"/>
              <a:t>8/12/24</a:t>
            </a:fld>
            <a:endParaRPr lang="en-US"/>
          </a:p>
        </p:txBody>
      </p:sp>
      <p:sp>
        <p:nvSpPr>
          <p:cNvPr id="5" name="Footer Placeholder 4">
            <a:extLst>
              <a:ext uri="{FF2B5EF4-FFF2-40B4-BE49-F238E27FC236}">
                <a16:creationId xmlns:a16="http://schemas.microsoft.com/office/drawing/2014/main" id="{01D75F04-46DB-51D7-A611-C67CA293A4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65ADB6-9D94-1DC4-541C-205B20AC6C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FBF1C-4C42-E241-8F65-CA79666180EE}" type="slidenum">
              <a:rPr lang="en-US" smtClean="0"/>
              <a:t>‹#›</a:t>
            </a:fld>
            <a:endParaRPr lang="en-US"/>
          </a:p>
        </p:txBody>
      </p:sp>
    </p:spTree>
    <p:extLst>
      <p:ext uri="{BB962C8B-B14F-4D97-AF65-F5344CB8AC3E}">
        <p14:creationId xmlns:p14="http://schemas.microsoft.com/office/powerpoint/2010/main" val="2127380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9F08-CEFF-12D4-4C29-EB328205DCD8}"/>
              </a:ext>
            </a:extLst>
          </p:cNvPr>
          <p:cNvSpPr>
            <a:spLocks noGrp="1"/>
          </p:cNvSpPr>
          <p:nvPr>
            <p:ph type="ctrTitle"/>
          </p:nvPr>
        </p:nvSpPr>
        <p:spPr>
          <a:xfrm>
            <a:off x="193964" y="593766"/>
            <a:ext cx="11804072" cy="1508166"/>
          </a:xfrm>
        </p:spPr>
        <p:txBody>
          <a:bodyPr>
            <a:noAutofit/>
          </a:bodyPr>
          <a:lstStyle/>
          <a:p>
            <a:r>
              <a:rPr lang="en-US" b="1" dirty="0">
                <a:solidFill>
                  <a:schemeClr val="accent6">
                    <a:lumMod val="75000"/>
                  </a:schemeClr>
                </a:solidFill>
                <a:latin typeface="Arial" panose="020B0604020202020204" pitchFamily="34" charset="0"/>
                <a:cs typeface="Arial" panose="020B0604020202020204" pitchFamily="34" charset="0"/>
              </a:rPr>
              <a:t>Government Polytechnic </a:t>
            </a:r>
            <a:r>
              <a:rPr lang="en-US" b="1" dirty="0" err="1">
                <a:solidFill>
                  <a:schemeClr val="accent6">
                    <a:lumMod val="75000"/>
                  </a:schemeClr>
                </a:solidFill>
                <a:latin typeface="Arial" panose="020B0604020202020204" pitchFamily="34" charset="0"/>
                <a:cs typeface="Arial" panose="020B0604020202020204" pitchFamily="34" charset="0"/>
              </a:rPr>
              <a:t>Chhapar</a:t>
            </a:r>
            <a:endParaRPr lang="en-US" b="1" dirty="0">
              <a:solidFill>
                <a:schemeClr val="accent6">
                  <a:lumMod val="75000"/>
                </a:schemeClr>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4307F6D-35DB-5A62-BFCD-2748F319330B}"/>
              </a:ext>
            </a:extLst>
          </p:cNvPr>
          <p:cNvSpPr>
            <a:spLocks noGrp="1"/>
          </p:cNvSpPr>
          <p:nvPr>
            <p:ph type="subTitle" idx="1"/>
          </p:nvPr>
        </p:nvSpPr>
        <p:spPr>
          <a:xfrm>
            <a:off x="1524000" y="1947553"/>
            <a:ext cx="9144000" cy="4690753"/>
          </a:xfrm>
        </p:spPr>
        <p:txBody>
          <a:bodyPr>
            <a:normAutofit fontScale="85000" lnSpcReduction="20000"/>
          </a:bodyPr>
          <a:lstStyle/>
          <a:p>
            <a:endParaRPr lang="en-US" sz="4000" dirty="0">
              <a:solidFill>
                <a:schemeClr val="accent2">
                  <a:lumMod val="75000"/>
                </a:schemeClr>
              </a:solidFill>
              <a:latin typeface="Arial" panose="020B0604020202020204" pitchFamily="34" charset="0"/>
              <a:cs typeface="Arial" panose="020B0604020202020204" pitchFamily="34" charset="0"/>
            </a:endParaRPr>
          </a:p>
          <a:p>
            <a:endParaRPr lang="en-US" sz="4000" dirty="0">
              <a:solidFill>
                <a:schemeClr val="accent2">
                  <a:lumMod val="75000"/>
                </a:schemeClr>
              </a:solidFill>
              <a:latin typeface="Arial" panose="020B0604020202020204" pitchFamily="34" charset="0"/>
              <a:cs typeface="Arial" panose="020B0604020202020204" pitchFamily="34" charset="0"/>
            </a:endParaRPr>
          </a:p>
          <a:p>
            <a:r>
              <a:rPr lang="en-US" sz="4000" dirty="0">
                <a:solidFill>
                  <a:schemeClr val="accent2">
                    <a:lumMod val="75000"/>
                  </a:schemeClr>
                </a:solidFill>
                <a:latin typeface="Arial" panose="020B0604020202020204" pitchFamily="34" charset="0"/>
                <a:cs typeface="Arial" panose="020B0604020202020204" pitchFamily="34" charset="0"/>
              </a:rPr>
              <a:t>Mechanical Engineering Department </a:t>
            </a:r>
          </a:p>
          <a:p>
            <a:r>
              <a:rPr lang="en-US" sz="4000" dirty="0">
                <a:solidFill>
                  <a:schemeClr val="accent2">
                    <a:lumMod val="75000"/>
                  </a:schemeClr>
                </a:solidFill>
                <a:latin typeface="Arial" panose="020B0604020202020204" pitchFamily="34" charset="0"/>
                <a:cs typeface="Arial" panose="020B0604020202020204" pitchFamily="34" charset="0"/>
              </a:rPr>
              <a:t>Machine Design E-Content</a:t>
            </a:r>
          </a:p>
          <a:p>
            <a:endParaRPr lang="en-US" sz="4000" dirty="0">
              <a:latin typeface="Arial" panose="020B0604020202020204" pitchFamily="34" charset="0"/>
              <a:cs typeface="Arial" panose="020B0604020202020204" pitchFamily="34" charset="0"/>
            </a:endParaRPr>
          </a:p>
          <a:p>
            <a:pPr algn="l"/>
            <a:endParaRPr lang="en-US" sz="2800" dirty="0">
              <a:latin typeface="Arial" panose="020B0604020202020204" pitchFamily="34" charset="0"/>
              <a:cs typeface="Arial" panose="020B0604020202020204" pitchFamily="34" charset="0"/>
            </a:endParaRPr>
          </a:p>
          <a:p>
            <a:pPr algn="l"/>
            <a:endParaRPr lang="en-US" sz="2800" dirty="0">
              <a:solidFill>
                <a:srgbClr val="0070C0"/>
              </a:solidFill>
              <a:latin typeface="Arial" panose="020B0604020202020204" pitchFamily="34" charset="0"/>
              <a:cs typeface="Arial" panose="020B0604020202020204" pitchFamily="34" charset="0"/>
            </a:endParaRPr>
          </a:p>
          <a:p>
            <a:pPr algn="l"/>
            <a:r>
              <a:rPr lang="en-US" sz="2800" dirty="0">
                <a:solidFill>
                  <a:srgbClr val="0070C0"/>
                </a:solidFill>
                <a:latin typeface="Arial" panose="020B0604020202020204" pitchFamily="34" charset="0"/>
                <a:cs typeface="Arial" panose="020B0604020202020204" pitchFamily="34" charset="0"/>
              </a:rPr>
              <a:t>By: 	Rupesh Kumar</a:t>
            </a:r>
          </a:p>
          <a:p>
            <a:pPr algn="l"/>
            <a:r>
              <a:rPr lang="en-US" sz="2800" dirty="0">
                <a:solidFill>
                  <a:srgbClr val="0070C0"/>
                </a:solidFill>
                <a:latin typeface="Arial" panose="020B0604020202020204" pitchFamily="34" charset="0"/>
                <a:cs typeface="Arial" panose="020B0604020202020204" pitchFamily="34" charset="0"/>
              </a:rPr>
              <a:t>	Lecturer in Mechanical Engineering</a:t>
            </a:r>
          </a:p>
          <a:p>
            <a:pPr algn="l"/>
            <a:r>
              <a:rPr lang="en-US" sz="2800" dirty="0">
                <a:solidFill>
                  <a:srgbClr val="0070C0"/>
                </a:solidFill>
                <a:latin typeface="Arial" panose="020B0604020202020204" pitchFamily="34" charset="0"/>
                <a:cs typeface="Arial" panose="020B0604020202020204" pitchFamily="34" charset="0"/>
              </a:rPr>
              <a:t>	Govt. Polytechnic </a:t>
            </a:r>
            <a:r>
              <a:rPr lang="en-US" sz="2800" dirty="0" err="1">
                <a:solidFill>
                  <a:srgbClr val="0070C0"/>
                </a:solidFill>
                <a:latin typeface="Arial" panose="020B0604020202020204" pitchFamily="34" charset="0"/>
                <a:cs typeface="Arial" panose="020B0604020202020204" pitchFamily="34" charset="0"/>
              </a:rPr>
              <a:t>Chhapar</a:t>
            </a: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8066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17E035-B56B-D60A-1297-9B01F9C31E31}"/>
              </a:ext>
            </a:extLst>
          </p:cNvPr>
          <p:cNvSpPr>
            <a:spLocks noGrp="1"/>
          </p:cNvSpPr>
          <p:nvPr>
            <p:ph idx="1"/>
          </p:nvPr>
        </p:nvSpPr>
        <p:spPr>
          <a:xfrm>
            <a:off x="273131" y="831273"/>
            <a:ext cx="11459689" cy="5887233"/>
          </a:xfrm>
        </p:spPr>
        <p:txBody>
          <a:bodyPr>
            <a:noAutofit/>
          </a:bodyPr>
          <a:lstStyle/>
          <a:p>
            <a:pPr marL="0" indent="0" algn="just">
              <a:spcBef>
                <a:spcPts val="450"/>
              </a:spcBef>
              <a:spcAft>
                <a:spcPts val="0"/>
              </a:spcAft>
              <a:buNone/>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Definition</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of Key</a:t>
            </a:r>
            <a:r>
              <a:rPr lang="en-US" sz="2000" b="1" spc="-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and</a:t>
            </a:r>
            <a:r>
              <a:rPr lang="en-US" sz="2000" b="1" spc="-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function</a:t>
            </a:r>
            <a:r>
              <a:rPr lang="en-US" sz="2000" b="1" spc="-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of</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a:t>
            </a:r>
            <a:endParaRPr lang="en-IN" sz="2000" dirty="0">
              <a:solidFill>
                <a:schemeClr val="accent2">
                  <a:lumMod val="75000"/>
                </a:schemeClr>
              </a:solidFill>
              <a:effectLst/>
              <a:latin typeface="Times New Roman" panose="02020603050405020304" pitchFamily="18" charset="0"/>
              <a:ea typeface="Times New Roman" panose="02020603050405020304" pitchFamily="18" charset="0"/>
            </a:endParaRPr>
          </a:p>
          <a:p>
            <a:pPr marL="88900" algn="just">
              <a:lnSpc>
                <a:spcPct val="115000"/>
              </a:lnSpc>
              <a:spcBef>
                <a:spcPts val="450"/>
              </a:spcBef>
              <a:spcAft>
                <a:spcPts val="0"/>
              </a:spcAft>
            </a:pPr>
            <a:r>
              <a:rPr lang="en-US" sz="2000" dirty="0">
                <a:effectLst/>
                <a:latin typeface="Times New Roman" panose="02020603050405020304" pitchFamily="18" charset="0"/>
                <a:ea typeface="Times New Roman" panose="02020603050405020304" pitchFamily="18" charset="0"/>
              </a:rPr>
              <a:t>Key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machine</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element</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used</a:t>
            </a:r>
            <a:r>
              <a:rPr lang="en-US" sz="2000" spc="1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connect</a:t>
            </a:r>
            <a:r>
              <a:rPr lang="en-US" sz="2000" spc="1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transmission</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shaft</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rotating</a:t>
            </a:r>
            <a:r>
              <a:rPr lang="en-US" sz="2000" spc="1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machine</a:t>
            </a:r>
            <a:r>
              <a:rPr lang="en-US" sz="2000" spc="-2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elements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like pulley,</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gear, sprocket or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flywheel.</a:t>
            </a:r>
            <a:endParaRPr lang="en-IN" sz="2000" dirty="0">
              <a:effectLst/>
              <a:latin typeface="Times New Roman" panose="02020603050405020304" pitchFamily="18" charset="0"/>
              <a:ea typeface="Times New Roman" panose="02020603050405020304" pitchFamily="18" charset="0"/>
            </a:endParaRPr>
          </a:p>
          <a:p>
            <a:pPr marL="88900" marR="289560" algn="just">
              <a:lnSpc>
                <a:spcPct val="115000"/>
              </a:lnSpc>
              <a:spcBef>
                <a:spcPts val="975"/>
              </a:spcBef>
              <a:spcAft>
                <a:spcPts val="0"/>
              </a:spcAft>
            </a:pPr>
            <a:r>
              <a:rPr lang="en-US" sz="2000" dirty="0">
                <a:effectLst/>
                <a:latin typeface="Times New Roman" panose="02020603050405020304" pitchFamily="18" charset="0"/>
                <a:ea typeface="Times New Roman" panose="02020603050405020304" pitchFamily="18" charset="0"/>
              </a:rPr>
              <a:t>Keys</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provide</a:t>
            </a:r>
            <a:r>
              <a:rPr lang="en-US" sz="2000" spc="2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positive</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transmitting</a:t>
            </a:r>
            <a:r>
              <a:rPr lang="en-US" sz="2000" spc="2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torque</a:t>
            </a:r>
            <a:r>
              <a:rPr lang="en-US" sz="2000" spc="2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between</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shaft</a:t>
            </a:r>
            <a:r>
              <a:rPr lang="en-US" sz="2000" spc="2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hub</a:t>
            </a:r>
            <a:r>
              <a:rPr lang="en-US" sz="2000" spc="2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mating</a:t>
            </a:r>
            <a:r>
              <a:rPr lang="en-US" sz="2000" spc="-2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element.</a:t>
            </a:r>
            <a:endParaRPr lang="en-IN" sz="2000" dirty="0">
              <a:effectLst/>
              <a:latin typeface="Times New Roman" panose="02020603050405020304" pitchFamily="18" charset="0"/>
              <a:ea typeface="Times New Roman" panose="02020603050405020304" pitchFamily="18" charset="0"/>
            </a:endParaRPr>
          </a:p>
          <a:p>
            <a:pPr marL="0" indent="0" algn="just">
              <a:spcBef>
                <a:spcPts val="1015"/>
              </a:spcBef>
              <a:spcAft>
                <a:spcPts val="0"/>
              </a:spcAft>
              <a:buNone/>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Definition</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of keyway</a:t>
            </a:r>
            <a:endParaRPr lang="en-IN" sz="2000" dirty="0">
              <a:solidFill>
                <a:schemeClr val="accent2">
                  <a:lumMod val="75000"/>
                </a:schemeClr>
              </a:solidFill>
              <a:effectLst/>
              <a:latin typeface="Microsoft Sans Serif" panose="020B0604020202020204" pitchFamily="34" charset="0"/>
              <a:ea typeface="Microsoft Sans Serif" panose="020B0604020202020204" pitchFamily="34" charset="0"/>
            </a:endParaRPr>
          </a:p>
          <a:p>
            <a:pPr marL="88900" algn="just">
              <a:lnSpc>
                <a:spcPct val="116000"/>
              </a:lnSpc>
              <a:spcBef>
                <a:spcPts val="1165"/>
              </a:spcBef>
              <a:spcAft>
                <a:spcPts val="0"/>
              </a:spcAft>
            </a:pPr>
            <a:r>
              <a:rPr lang="en-US" sz="2000" dirty="0">
                <a:effectLst/>
                <a:latin typeface="Times New Roman" panose="02020603050405020304" pitchFamily="18" charset="0"/>
                <a:ea typeface="Times New Roman" panose="02020603050405020304" pitchFamily="18" charset="0"/>
              </a:rPr>
              <a:t>A</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slot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machined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shaft</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hub</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both</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accommodate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called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keyway.</a:t>
            </a:r>
            <a:r>
              <a:rPr lang="en-US" sz="2000" spc="-2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Keyway</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reduces the strength of</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shaft as it</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results in stress concentration.</a:t>
            </a:r>
            <a:endParaRPr lang="en-IN" sz="2000" dirty="0">
              <a:effectLst/>
              <a:latin typeface="Times New Roman" panose="02020603050405020304" pitchFamily="18" charset="0"/>
              <a:ea typeface="Times New Roman" panose="02020603050405020304" pitchFamily="18" charset="0"/>
            </a:endParaRPr>
          </a:p>
          <a:p>
            <a:pPr marL="88900" algn="just">
              <a:spcBef>
                <a:spcPts val="945"/>
              </a:spcBef>
              <a:spcAft>
                <a:spcPts val="0"/>
              </a:spcAft>
            </a:pPr>
            <a:r>
              <a:rPr lang="en-US" sz="2000" dirty="0">
                <a:effectLst/>
                <a:latin typeface="Times New Roman" panose="02020603050405020304" pitchFamily="18" charset="0"/>
                <a:ea typeface="Times New Roman" panose="02020603050405020304" pitchFamily="18" charset="0"/>
              </a:rPr>
              <a:t>Keys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made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ductile materials.</a:t>
            </a:r>
            <a:endParaRPr lang="en-IN" sz="2000" dirty="0">
              <a:effectLst/>
              <a:latin typeface="Times New Roman" panose="02020603050405020304" pitchFamily="18" charset="0"/>
              <a:ea typeface="Times New Roman" panose="02020603050405020304" pitchFamily="18" charset="0"/>
            </a:endParaRPr>
          </a:p>
          <a:p>
            <a:pPr marL="88900" algn="just">
              <a:spcBef>
                <a:spcPts val="450"/>
              </a:spcBef>
              <a:spcAft>
                <a:spcPts val="0"/>
              </a:spcAft>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Types</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of Keys</a:t>
            </a:r>
            <a:endParaRPr lang="en-IN" sz="2000" dirty="0">
              <a:solidFill>
                <a:schemeClr val="accent2">
                  <a:lumMod val="75000"/>
                </a:schemeClr>
              </a:solidFill>
              <a:effectLst/>
              <a:latin typeface="Times New Roman" panose="02020603050405020304" pitchFamily="18" charset="0"/>
              <a:ea typeface="Times New Roman" panose="02020603050405020304" pitchFamily="18" charset="0"/>
            </a:endParaRPr>
          </a:p>
          <a:p>
            <a:pPr marL="88900" algn="just">
              <a:spcBef>
                <a:spcPts val="450"/>
              </a:spcBef>
              <a:spcAft>
                <a:spcPts val="0"/>
              </a:spcAft>
            </a:pPr>
            <a:r>
              <a:rPr lang="en-US" sz="2000" dirty="0">
                <a:effectLst/>
                <a:latin typeface="Times New Roman" panose="02020603050405020304" pitchFamily="18" charset="0"/>
                <a:ea typeface="Times New Roman" panose="02020603050405020304" pitchFamily="18" charset="0"/>
              </a:rPr>
              <a:t>Common</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types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endParaRPr lang="en-IN" sz="2000" dirty="0">
              <a:effectLst/>
              <a:latin typeface="Times New Roman" panose="02020603050405020304" pitchFamily="18" charset="0"/>
              <a:ea typeface="Times New Roman" panose="02020603050405020304" pitchFamily="18" charset="0"/>
            </a:endParaRPr>
          </a:p>
          <a:p>
            <a:pPr marL="342900" lvl="0" indent="-342900" algn="just">
              <a:spcBef>
                <a:spcPts val="450"/>
              </a:spcBef>
              <a:spcAft>
                <a:spcPts val="0"/>
              </a:spcAft>
              <a:buSzPts val="1200"/>
              <a:buFont typeface="Times New Roman" panose="02020603050405020304" pitchFamily="18" charset="0"/>
              <a:buAutoNum type="arabicPeriod"/>
              <a:tabLst>
                <a:tab pos="241935" algn="l"/>
                <a:tab pos="1022985" algn="l"/>
              </a:tabLst>
            </a:pPr>
            <a:r>
              <a:rPr lang="en-US" sz="2000" dirty="0">
                <a:effectLst/>
                <a:latin typeface="Times New Roman" panose="02020603050405020304" pitchFamily="18" charset="0"/>
                <a:ea typeface="Times New Roman" panose="02020603050405020304" pitchFamily="18" charset="0"/>
                <a:cs typeface="Arial MT"/>
              </a:rPr>
              <a:t>Sunk</a:t>
            </a:r>
            <a:r>
              <a:rPr lang="en-US" sz="2000" spc="-10" dirty="0">
                <a:effectLst/>
                <a:latin typeface="Times New Roman" panose="02020603050405020304" pitchFamily="18" charset="0"/>
                <a:ea typeface="Times New Roman" panose="02020603050405020304" pitchFamily="18" charset="0"/>
                <a:cs typeface="Arial MT"/>
              </a:rPr>
              <a:t> </a:t>
            </a:r>
            <a:r>
              <a:rPr lang="en-US" sz="2000" dirty="0">
                <a:effectLst/>
                <a:latin typeface="Times New Roman" panose="02020603050405020304" pitchFamily="18" charset="0"/>
                <a:ea typeface="Times New Roman" panose="02020603050405020304" pitchFamily="18" charset="0"/>
                <a:cs typeface="Arial MT"/>
              </a:rPr>
              <a:t>keys	2.</a:t>
            </a:r>
            <a:r>
              <a:rPr lang="en-US" sz="2000" spc="-5" dirty="0">
                <a:effectLst/>
                <a:latin typeface="Times New Roman" panose="02020603050405020304" pitchFamily="18" charset="0"/>
                <a:ea typeface="Times New Roman" panose="02020603050405020304" pitchFamily="18" charset="0"/>
                <a:cs typeface="Arial MT"/>
              </a:rPr>
              <a:t> </a:t>
            </a:r>
            <a:r>
              <a:rPr lang="en-US" sz="2000" dirty="0">
                <a:effectLst/>
                <a:latin typeface="Times New Roman" panose="02020603050405020304" pitchFamily="18" charset="0"/>
                <a:ea typeface="Times New Roman" panose="02020603050405020304" pitchFamily="18" charset="0"/>
                <a:cs typeface="Arial MT"/>
              </a:rPr>
              <a:t>Saddle</a:t>
            </a:r>
            <a:r>
              <a:rPr lang="en-US" sz="2000" spc="-5" dirty="0">
                <a:effectLst/>
                <a:latin typeface="Times New Roman" panose="02020603050405020304" pitchFamily="18" charset="0"/>
                <a:ea typeface="Times New Roman" panose="02020603050405020304" pitchFamily="18" charset="0"/>
                <a:cs typeface="Arial MT"/>
              </a:rPr>
              <a:t> </a:t>
            </a:r>
            <a:r>
              <a:rPr lang="en-US" sz="2000" dirty="0">
                <a:effectLst/>
                <a:latin typeface="Times New Roman" panose="02020603050405020304" pitchFamily="18" charset="0"/>
                <a:ea typeface="Times New Roman" panose="02020603050405020304" pitchFamily="18" charset="0"/>
                <a:cs typeface="Arial MT"/>
              </a:rPr>
              <a:t>keys</a:t>
            </a:r>
            <a:endParaRPr lang="en-IN" sz="2000" dirty="0">
              <a:effectLst/>
              <a:latin typeface="Times New Roman" panose="02020603050405020304" pitchFamily="18" charset="0"/>
              <a:ea typeface="Times New Roman" panose="02020603050405020304" pitchFamily="18" charset="0"/>
            </a:endParaRPr>
          </a:p>
          <a:p>
            <a:pPr marL="88900" algn="just">
              <a:spcBef>
                <a:spcPts val="450"/>
              </a:spcBef>
              <a:spcAft>
                <a:spcPts val="0"/>
              </a:spcAft>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b="1" spc="-1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Keys</a:t>
            </a:r>
            <a:endParaRPr lang="en-IN" sz="2000" dirty="0">
              <a:solidFill>
                <a:schemeClr val="accent2">
                  <a:lumMod val="75000"/>
                </a:schemeClr>
              </a:solidFill>
              <a:effectLst/>
              <a:latin typeface="Times New Roman" panose="02020603050405020304" pitchFamily="18" charset="0"/>
              <a:ea typeface="Times New Roman" panose="02020603050405020304" pitchFamily="18" charset="0"/>
            </a:endParaRPr>
          </a:p>
          <a:p>
            <a:pPr marL="88900" marR="290830" algn="just">
              <a:lnSpc>
                <a:spcPct val="115000"/>
              </a:lnSpc>
              <a:spcBef>
                <a:spcPts val="450"/>
              </a:spcBef>
              <a:spcAft>
                <a:spcPts val="0"/>
              </a:spcAft>
            </a:pPr>
            <a:r>
              <a:rPr lang="en-US" sz="2000" dirty="0">
                <a:effectLst/>
                <a:latin typeface="Times New Roman" panose="02020603050405020304" pitchFamily="18" charset="0"/>
                <a:ea typeface="Times New Roman" panose="02020603050405020304" pitchFamily="18" charset="0"/>
              </a:rPr>
              <a:t>A</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sunk</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half</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thickness</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fits</a:t>
            </a:r>
            <a:r>
              <a:rPr lang="en-US" sz="2000" spc="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into</a:t>
            </a:r>
            <a:r>
              <a:rPr lang="en-US" sz="2000" spc="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keyway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shaft</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half in the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keyway</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the hub.</a:t>
            </a:r>
            <a:endParaRPr lang="en-IN" sz="2000" dirty="0">
              <a:effectLst/>
              <a:latin typeface="Times New Roman" panose="02020603050405020304" pitchFamily="18" charset="0"/>
              <a:ea typeface="Times New Roman" panose="02020603050405020304" pitchFamily="18" charset="0"/>
            </a:endParaRPr>
          </a:p>
          <a:p>
            <a:pPr marL="0" indent="0" algn="just">
              <a:spcBef>
                <a:spcPts val="40"/>
              </a:spcBef>
              <a:buNone/>
            </a:pPr>
            <a:endParaRPr lang="en-IN" sz="2000"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95EE00B3-1423-D190-9B2A-A07020328A15}"/>
              </a:ext>
            </a:extLst>
          </p:cNvPr>
          <p:cNvSpPr>
            <a:spLocks noGrp="1"/>
          </p:cNvSpPr>
          <p:nvPr>
            <p:ph type="title"/>
          </p:nvPr>
        </p:nvSpPr>
        <p:spPr>
          <a:xfrm>
            <a:off x="838200" y="-14885"/>
            <a:ext cx="10515600" cy="1071789"/>
          </a:xfrm>
        </p:spPr>
        <p:txBody>
          <a:bodyPr/>
          <a:lstStyle/>
          <a:p>
            <a:r>
              <a:rPr lang="en-US" dirty="0">
                <a:solidFill>
                  <a:srgbClr val="0070C0"/>
                </a:solidFill>
                <a:latin typeface="Arial" panose="020B0604020202020204" pitchFamily="34" charset="0"/>
                <a:cs typeface="Arial" panose="020B0604020202020204" pitchFamily="34" charset="0"/>
              </a:rPr>
              <a:t>Chapter 2: Design of Key</a:t>
            </a:r>
          </a:p>
        </p:txBody>
      </p:sp>
    </p:spTree>
    <p:extLst>
      <p:ext uri="{BB962C8B-B14F-4D97-AF65-F5344CB8AC3E}">
        <p14:creationId xmlns:p14="http://schemas.microsoft.com/office/powerpoint/2010/main" val="125426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2D47AD-F265-40CC-EF11-3C058735100C}"/>
              </a:ext>
            </a:extLst>
          </p:cNvPr>
          <p:cNvSpPr>
            <a:spLocks noGrp="1"/>
          </p:cNvSpPr>
          <p:nvPr>
            <p:ph idx="1"/>
          </p:nvPr>
        </p:nvSpPr>
        <p:spPr>
          <a:xfrm>
            <a:off x="838200" y="201880"/>
            <a:ext cx="10515600" cy="6507677"/>
          </a:xfrm>
        </p:spPr>
        <p:txBody>
          <a:bodyPr>
            <a:normAutofit/>
          </a:bodyPr>
          <a:lstStyle/>
          <a:p>
            <a:pPr marL="0" indent="0" algn="just">
              <a:spcBef>
                <a:spcPts val="450"/>
              </a:spcBef>
              <a:spcAft>
                <a:spcPts val="0"/>
              </a:spcAft>
              <a:buNone/>
            </a:pP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b="1" spc="-1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sunk keys</a:t>
            </a:r>
            <a:r>
              <a:rPr lang="en-US" sz="2000" b="1" spc="-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2000" b="1" spc="-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of the</a:t>
            </a:r>
            <a:r>
              <a:rPr lang="en-US" sz="2000" b="1" spc="-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following</a:t>
            </a:r>
            <a:r>
              <a:rPr lang="en-US" sz="2000" b="1" spc="-1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types:</a:t>
            </a:r>
            <a:endParaRPr lang="en-IN"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450"/>
              </a:spcBef>
              <a:spcAft>
                <a:spcPts val="0"/>
              </a:spcAft>
              <a:buNone/>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Times New Roman" panose="02020603050405020304" pitchFamily="18" charset="0"/>
              </a:rPr>
              <a:t>Rectangular</a:t>
            </a:r>
            <a:r>
              <a:rPr lang="en-US" sz="2000" b="1" spc="-5" dirty="0">
                <a:solidFill>
                  <a:schemeClr val="accent2">
                    <a:lumMod val="75000"/>
                  </a:schemeClr>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Times New Roman" panose="02020603050405020304" pitchFamily="18" charset="0"/>
              </a:rPr>
              <a:t>sunk</a:t>
            </a:r>
            <a:r>
              <a:rPr lang="en-US" sz="2000" b="1" spc="-5" dirty="0">
                <a:solidFill>
                  <a:schemeClr val="accent2">
                    <a:lumMod val="75000"/>
                  </a:schemeClr>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Times New Roman" panose="02020603050405020304" pitchFamily="18" charset="0"/>
              </a:rPr>
              <a:t>key:</a:t>
            </a:r>
            <a:r>
              <a:rPr lang="en-US" sz="20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00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8900" marR="289560" algn="just">
              <a:lnSpc>
                <a:spcPct val="115000"/>
              </a:lnSpc>
              <a:spcBef>
                <a:spcPts val="45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is the simplest type of key and has a rectangular cross-section. A taper of about 1 in 100 is</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provided on its top side.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The usual proportions of this</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key</a:t>
            </a:r>
            <a:r>
              <a:rPr lang="en-US" sz="2000" spc="-1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are:</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8900" algn="just">
              <a:spcBef>
                <a:spcPts val="450"/>
              </a:spcBef>
              <a:spcAft>
                <a:spcPts val="0"/>
              </a:spcAft>
            </a:pP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Width</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of key,</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w =</a:t>
            </a:r>
            <a:r>
              <a:rPr lang="en-US" sz="2000" spc="-1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8900" algn="just">
              <a:spcBef>
                <a:spcPts val="450"/>
              </a:spcBef>
              <a:spcAft>
                <a:spcPts val="0"/>
              </a:spcAft>
            </a:pP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thickness of</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key, t = 2w /</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6</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8900" algn="just">
              <a:spcBef>
                <a:spcPts val="450"/>
              </a:spcBef>
              <a:spcAft>
                <a:spcPts val="0"/>
              </a:spcAft>
            </a:pP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where</a:t>
            </a:r>
            <a:r>
              <a:rPr lang="en-US" sz="2000" spc="-1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000" spc="1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Diameter of</a:t>
            </a:r>
            <a:r>
              <a:rPr lang="en-US" sz="2000" spc="-1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shaft or</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diameter of</a:t>
            </a:r>
            <a:r>
              <a:rPr lang="en-US" sz="2000" spc="-1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hole in the</a:t>
            </a:r>
            <a:r>
              <a:rPr lang="en-US" sz="2000" spc="-5"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1F1F"/>
                </a:solidFill>
                <a:effectLst/>
                <a:latin typeface="Times New Roman" panose="02020603050405020304" pitchFamily="18" charset="0"/>
                <a:ea typeface="Times New Roman" panose="02020603050405020304" pitchFamily="18" charset="0"/>
                <a:cs typeface="Times New Roman" panose="02020603050405020304" pitchFamily="18" charset="0"/>
              </a:rPr>
              <a:t>hub.</a:t>
            </a:r>
            <a:br>
              <a:rPr lang="en-US" sz="2000" dirty="0">
                <a:effectLst/>
                <a:latin typeface="Times New Roman" panose="02020603050405020304" pitchFamily="18" charset="0"/>
                <a:ea typeface="Microsoft Sans Serif" panose="020B0604020202020204" pitchFamily="34" charset="0"/>
                <a:cs typeface="Times New Roman" panose="02020603050405020304" pitchFamily="18" charset="0"/>
              </a:rPr>
            </a:b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Square</a:t>
            </a:r>
            <a:r>
              <a:rPr lang="en-US" sz="2000" b="1" spc="-1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b="1" spc="-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a:t>
            </a:r>
            <a:endParaRPr lang="en-IN" sz="2000" dirty="0">
              <a:solidFill>
                <a:schemeClr val="accent2">
                  <a:lumMod val="75000"/>
                </a:schemeClr>
              </a:solidFill>
              <a:effectLst/>
              <a:latin typeface="Microsoft Sans Serif" panose="020B0604020202020204" pitchFamily="34" charset="0"/>
              <a:ea typeface="Microsoft Sans Serif" panose="020B0604020202020204" pitchFamily="34" charset="0"/>
            </a:endParaRPr>
          </a:p>
          <a:p>
            <a:pPr marL="17780"/>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Rectangular</a:t>
            </a:r>
            <a:r>
              <a:rPr lang="en-US" sz="2000" spc="4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key</a:t>
            </a:r>
            <a:r>
              <a:rPr lang="en-US" sz="2000" spc="3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having</a:t>
            </a:r>
            <a:r>
              <a:rPr lang="en-US" sz="2000" spc="4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equal</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width</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and</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thickness</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is</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called</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square</a:t>
            </a:r>
            <a:r>
              <a:rPr lang="en-US" sz="2000" spc="4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key.</a:t>
            </a:r>
            <a:r>
              <a:rPr lang="en-US" sz="2000" spc="11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i.e.</a:t>
            </a:r>
            <a:r>
              <a:rPr lang="en-US" sz="2000" spc="55"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w</a:t>
            </a:r>
            <a:r>
              <a:rPr lang="en-US" sz="2000" spc="5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a:t>
            </a:r>
            <a:r>
              <a:rPr lang="en-US" sz="2000" spc="5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t</a:t>
            </a:r>
            <a:r>
              <a:rPr lang="en-US" sz="2000" spc="7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a:t>
            </a:r>
            <a:r>
              <a:rPr lang="en-US" sz="2000" spc="45"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solidFill>
                  <a:srgbClr val="221F1F"/>
                </a:solidFill>
                <a:effectLst/>
                <a:latin typeface="Times New Roman" panose="02020603050405020304" pitchFamily="18" charset="0"/>
                <a:ea typeface="Microsoft Sans Serif" panose="020B0604020202020204" pitchFamily="34" charset="0"/>
                <a:cs typeface="Microsoft Sans Serif" panose="020B0604020202020204" pitchFamily="34" charset="0"/>
              </a:rPr>
              <a:t>d/4</a:t>
            </a:r>
            <a:endParaRPr lang="en-IN" sz="2000" dirty="0">
              <a:effectLst/>
              <a:latin typeface="Microsoft Sans Serif" panose="020B0604020202020204" pitchFamily="34" charset="0"/>
              <a:ea typeface="Microsoft Sans Serif" panose="020B0604020202020204" pitchFamily="34" charset="0"/>
            </a:endParaRPr>
          </a:p>
          <a:p>
            <a:pPr marL="0" indent="0">
              <a:buNone/>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Parallel</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a:t>
            </a:r>
            <a:endParaRPr lang="en-IN" sz="2000" dirty="0">
              <a:solidFill>
                <a:schemeClr val="accent2">
                  <a:lumMod val="75000"/>
                </a:schemeClr>
              </a:solidFill>
              <a:effectLst/>
              <a:latin typeface="Microsoft Sans Serif" panose="020B0604020202020204" pitchFamily="34" charset="0"/>
              <a:ea typeface="Microsoft Sans Serif" panose="020B0604020202020204" pitchFamily="34" charset="0"/>
            </a:endParaRPr>
          </a:p>
          <a:p>
            <a:pPr marL="17780" marR="21590" algn="just">
              <a:lnSpc>
                <a:spcPct val="115000"/>
              </a:lnSpc>
              <a:spcBef>
                <a:spcPts val="5"/>
              </a:spcBef>
              <a:spcAft>
                <a:spcPts val="0"/>
              </a:spcAft>
            </a:pP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If</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no</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taper</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is</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provided</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on</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the</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rectangular</a:t>
            </a:r>
            <a:r>
              <a:rPr lang="en-US" sz="2000" spc="4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or</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square</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key,</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it</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is</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called</a:t>
            </a:r>
            <a:r>
              <a:rPr lang="en-US" sz="2000" spc="5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parallel</a:t>
            </a:r>
            <a:r>
              <a:rPr lang="en-US" sz="2000" spc="6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sunk</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key</a:t>
            </a:r>
            <a:r>
              <a:rPr lang="en-US" sz="2000" spc="1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i.e.</a:t>
            </a:r>
            <a:r>
              <a:rPr lang="en-US" sz="2000" spc="5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it</a:t>
            </a:r>
            <a:r>
              <a:rPr lang="en-US" sz="2000" spc="-29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is uniform in width and thickness throughout. It is used where the pulley, gear or other mating</a:t>
            </a:r>
            <a:r>
              <a:rPr lang="en-US" sz="2000" spc="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piece</a:t>
            </a:r>
            <a:r>
              <a:rPr lang="en-US" sz="2000" spc="-1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is required to slide</a:t>
            </a:r>
            <a:r>
              <a:rPr lang="en-US" sz="2000" spc="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along</a:t>
            </a:r>
            <a:r>
              <a:rPr lang="en-US" sz="2000" spc="-1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the shaft.</a:t>
            </a:r>
            <a:endParaRPr lang="en-IN" sz="2000" dirty="0">
              <a:effectLst/>
              <a:latin typeface="Microsoft Sans Serif" panose="020B0604020202020204" pitchFamily="34" charset="0"/>
              <a:ea typeface="Microsoft Sans Serif" panose="020B0604020202020204" pitchFamily="34" charset="0"/>
            </a:endParaRPr>
          </a:p>
          <a:p>
            <a:pPr marL="0" indent="0">
              <a:spcBef>
                <a:spcPts val="15"/>
              </a:spcBef>
              <a:buNone/>
            </a:pPr>
            <a:endParaRPr lang="en-IN" sz="2000" dirty="0">
              <a:effectLst/>
              <a:latin typeface="Microsoft Sans Serif" panose="020B0604020202020204" pitchFamily="34" charset="0"/>
              <a:ea typeface="Microsoft Sans Serif" panose="020B0604020202020204" pitchFamily="34" charset="0"/>
            </a:endParaRPr>
          </a:p>
          <a:p>
            <a:pPr marL="0" indent="0">
              <a:spcBef>
                <a:spcPts val="5"/>
              </a:spcBef>
              <a:spcAft>
                <a:spcPts val="0"/>
              </a:spcAft>
              <a:buNone/>
            </a:pP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Gib-head</a:t>
            </a:r>
            <a:r>
              <a:rPr lang="en-US" sz="2000" b="1" spc="-10"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 </a:t>
            </a:r>
            <a:endParaRPr lang="en-IN" sz="2000" dirty="0">
              <a:solidFill>
                <a:schemeClr val="accent2">
                  <a:lumMod val="75000"/>
                </a:schemeClr>
              </a:solidFill>
              <a:effectLst/>
              <a:latin typeface="Microsoft Sans Serif" panose="020B0604020202020204" pitchFamily="34" charset="0"/>
              <a:ea typeface="Microsoft Sans Serif" panose="020B0604020202020204" pitchFamily="34" charset="0"/>
            </a:endParaRPr>
          </a:p>
          <a:p>
            <a:pPr marL="17780" marR="20320" algn="just">
              <a:lnSpc>
                <a:spcPct val="115000"/>
              </a:lnSpc>
              <a:spcAft>
                <a:spcPts val="0"/>
              </a:spcAft>
            </a:pP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It is a rectangular sunk key with a head at one end known as gib head, which is provided to</a:t>
            </a:r>
            <a:r>
              <a:rPr lang="en-US" sz="2000" spc="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facilitate</a:t>
            </a:r>
            <a:r>
              <a:rPr lang="en-US" sz="2000" spc="-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the</a:t>
            </a:r>
            <a:r>
              <a:rPr lang="en-US" sz="2000" spc="-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removal of</a:t>
            </a:r>
            <a:r>
              <a:rPr lang="en-US" sz="2000" spc="5"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2000" dirty="0">
                <a:effectLst/>
                <a:latin typeface="Times New Roman" panose="02020603050405020304" pitchFamily="18" charset="0"/>
                <a:ea typeface="Microsoft Sans Serif" panose="020B0604020202020204" pitchFamily="34" charset="0"/>
                <a:cs typeface="Microsoft Sans Serif" panose="020B0604020202020204" pitchFamily="34" charset="0"/>
              </a:rPr>
              <a:t>key.</a:t>
            </a:r>
            <a:r>
              <a:rPr lang="en-US" sz="2000" spc="1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04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C00397-3B38-7DEE-DD1F-D2BAC8340C33}"/>
              </a:ext>
            </a:extLst>
          </p:cNvPr>
          <p:cNvSpPr>
            <a:spLocks noGrp="1"/>
          </p:cNvSpPr>
          <p:nvPr>
            <p:ph idx="1"/>
          </p:nvPr>
        </p:nvSpPr>
        <p:spPr>
          <a:xfrm>
            <a:off x="451261" y="142504"/>
            <a:ext cx="11139055" cy="6555179"/>
          </a:xfrm>
        </p:spPr>
        <p:txBody>
          <a:bodyPr/>
          <a:lstStyle/>
          <a:p>
            <a:pPr marL="88900">
              <a:spcBef>
                <a:spcPts val="450"/>
              </a:spcBef>
              <a:spcAft>
                <a:spcPts val="0"/>
              </a:spcAft>
            </a:pPr>
            <a:r>
              <a:rPr lang="en-US" sz="18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Feather</a:t>
            </a:r>
            <a:r>
              <a:rPr lang="en-US" sz="1800" b="1" spc="-1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18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a:t>
            </a:r>
            <a:endParaRPr lang="en-IN" sz="1800" dirty="0">
              <a:solidFill>
                <a:schemeClr val="accent2">
                  <a:lumMod val="75000"/>
                </a:schemeClr>
              </a:solidFill>
              <a:effectLst/>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Feather key is a parallel key made as an integral part of the shaft with the help of machining or</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using set-screws. It permits axial movement and has a sliding fit in the key way of the moving</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piece.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Feather keys</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are</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shown in Figure.</a:t>
            </a:r>
          </a:p>
          <a:p>
            <a:pPr marL="88900" marR="289560" algn="just">
              <a:lnSpc>
                <a:spcPct val="115000"/>
              </a:lnSpc>
              <a:spcBef>
                <a:spcPts val="450"/>
              </a:spcBef>
              <a:spcAft>
                <a:spcPts val="0"/>
              </a:spcAft>
            </a:pPr>
            <a:endParaRPr lang="en-IN" sz="1800" dirty="0">
              <a:effectLst/>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endParaRPr lang="en-IN" sz="1800" dirty="0">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endParaRPr lang="en-IN" sz="1800" dirty="0">
              <a:effectLst/>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endParaRPr lang="en-IN" sz="1800" dirty="0">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endParaRPr lang="en-IN" sz="1800" dirty="0">
              <a:effectLst/>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endParaRPr lang="en-IN" sz="1800" dirty="0">
              <a:latin typeface="Times New Roman" panose="02020603050405020304" pitchFamily="18" charset="0"/>
              <a:ea typeface="Times New Roman" panose="02020603050405020304" pitchFamily="18" charset="0"/>
            </a:endParaRPr>
          </a:p>
          <a:p>
            <a:pPr marL="88900" marR="289560" algn="just">
              <a:lnSpc>
                <a:spcPct val="115000"/>
              </a:lnSpc>
              <a:spcBef>
                <a:spcPts val="450"/>
              </a:spcBef>
              <a:spcAft>
                <a:spcPts val="0"/>
              </a:spcAft>
            </a:pPr>
            <a:endParaRPr lang="en-IN" sz="1800" dirty="0">
              <a:effectLst/>
              <a:latin typeface="Times New Roman" panose="02020603050405020304" pitchFamily="18" charset="0"/>
              <a:ea typeface="Times New Roman" panose="02020603050405020304" pitchFamily="18" charset="0"/>
            </a:endParaRPr>
          </a:p>
          <a:p>
            <a:pPr marL="0" marR="289560" indent="0" algn="just">
              <a:lnSpc>
                <a:spcPct val="115000"/>
              </a:lnSpc>
              <a:spcBef>
                <a:spcPts val="450"/>
              </a:spcBef>
              <a:spcAft>
                <a:spcPts val="0"/>
              </a:spcAft>
              <a:buNone/>
            </a:pPr>
            <a:endParaRPr lang="en-IN" sz="1800" dirty="0">
              <a:effectLst/>
              <a:latin typeface="Times New Roman" panose="02020603050405020304" pitchFamily="18" charset="0"/>
              <a:ea typeface="Times New Roman" panose="02020603050405020304" pitchFamily="18" charset="0"/>
            </a:endParaRPr>
          </a:p>
          <a:p>
            <a:pPr marL="88900">
              <a:spcBef>
                <a:spcPts val="450"/>
              </a:spcBef>
              <a:spcAft>
                <a:spcPts val="0"/>
              </a:spcAft>
            </a:pPr>
            <a:r>
              <a:rPr lang="en-US" sz="18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Woodruff</a:t>
            </a:r>
            <a:r>
              <a:rPr lang="en-US" sz="1800" b="1" spc="-5"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1800" b="1" dirty="0">
                <a:solidFill>
                  <a:schemeClr val="accent2">
                    <a:lumMod val="75000"/>
                  </a:schemeClr>
                </a:solidFill>
                <a:effectLst/>
                <a:latin typeface="Times New Roman" panose="02020603050405020304" pitchFamily="18" charset="0"/>
                <a:ea typeface="Microsoft Sans Serif" panose="020B0604020202020204" pitchFamily="34" charset="0"/>
                <a:cs typeface="Microsoft Sans Serif" panose="020B0604020202020204" pitchFamily="34" charset="0"/>
              </a:rPr>
              <a:t>key:</a:t>
            </a:r>
            <a:endParaRPr lang="en-IN" sz="1800" dirty="0">
              <a:solidFill>
                <a:schemeClr val="accent2">
                  <a:lumMod val="75000"/>
                </a:schemeClr>
              </a:solidFill>
              <a:effectLst/>
              <a:latin typeface="Times New Roman" panose="02020603050405020304" pitchFamily="18" charset="0"/>
              <a:ea typeface="Times New Roman" panose="02020603050405020304" pitchFamily="18" charset="0"/>
            </a:endParaRPr>
          </a:p>
          <a:p>
            <a:pPr marL="88900" marR="290830" algn="just">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Woodruff key is a sunk key in the form of a semi-circular disc of uniform thickness. Lower</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portion</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fits</a:t>
            </a:r>
            <a:r>
              <a:rPr lang="en-US" sz="1800" spc="4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into</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circular</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keyway</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6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shaft.</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It</a:t>
            </a:r>
            <a:r>
              <a:rPr lang="en-US" sz="1800" spc="5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can</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be</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used</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with</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tapered</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shafts</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as</a:t>
            </a:r>
            <a:r>
              <a:rPr lang="en-US" sz="1800" spc="-2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it can tilt and align itself on the shaft. But the extra depth of keyway in the shaft increases stress</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concentration</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 reduces strength</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 the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shaft. Woodruff</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is shown in</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Figure.</a:t>
            </a:r>
            <a:endParaRPr lang="en-IN" sz="1800" dirty="0">
              <a:effectLst/>
              <a:latin typeface="Times New Roman" panose="02020603050405020304" pitchFamily="18" charset="0"/>
              <a:ea typeface="Times New Roman" panose="02020603050405020304" pitchFamily="18" charset="0"/>
            </a:endParaRPr>
          </a:p>
          <a:p>
            <a:endParaRPr lang="en-US" dirty="0"/>
          </a:p>
        </p:txBody>
      </p:sp>
      <p:pic>
        <p:nvPicPr>
          <p:cNvPr id="2050" name="Picture 2">
            <a:extLst>
              <a:ext uri="{FF2B5EF4-FFF2-40B4-BE49-F238E27FC236}">
                <a16:creationId xmlns:a16="http://schemas.microsoft.com/office/drawing/2014/main" id="{52FA9759-58E8-1468-2053-FD8E13EE1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907" y="1460665"/>
            <a:ext cx="6471969" cy="28857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5C7EEC0-005B-DAA6-C1AA-C7B349FCA728}"/>
              </a:ext>
            </a:extLst>
          </p:cNvPr>
          <p:cNvPicPr>
            <a:picLocks noChangeAspect="1"/>
          </p:cNvPicPr>
          <p:nvPr/>
        </p:nvPicPr>
        <p:blipFill>
          <a:blip r:embed="rId3"/>
          <a:stretch>
            <a:fillRect/>
          </a:stretch>
        </p:blipFill>
        <p:spPr>
          <a:xfrm>
            <a:off x="7445992" y="1662546"/>
            <a:ext cx="3881627" cy="3028207"/>
          </a:xfrm>
          <a:prstGeom prst="rect">
            <a:avLst/>
          </a:prstGeom>
        </p:spPr>
      </p:pic>
      <p:sp>
        <p:nvSpPr>
          <p:cNvPr id="7" name="TextBox 6">
            <a:extLst>
              <a:ext uri="{FF2B5EF4-FFF2-40B4-BE49-F238E27FC236}">
                <a16:creationId xmlns:a16="http://schemas.microsoft.com/office/drawing/2014/main" id="{DE086DC7-BCF0-88A4-755C-AC653A658C6C}"/>
              </a:ext>
            </a:extLst>
          </p:cNvPr>
          <p:cNvSpPr txBox="1"/>
          <p:nvPr/>
        </p:nvSpPr>
        <p:spPr>
          <a:xfrm>
            <a:off x="8490857" y="4161702"/>
            <a:ext cx="151496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Woodruff Key</a:t>
            </a:r>
          </a:p>
        </p:txBody>
      </p:sp>
    </p:spTree>
    <p:extLst>
      <p:ext uri="{BB962C8B-B14F-4D97-AF65-F5344CB8AC3E}">
        <p14:creationId xmlns:p14="http://schemas.microsoft.com/office/powerpoint/2010/main" val="2713053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060460-8E14-9940-8F92-B96CB996526D}"/>
              </a:ext>
            </a:extLst>
          </p:cNvPr>
          <p:cNvSpPr>
            <a:spLocks noGrp="1"/>
          </p:cNvSpPr>
          <p:nvPr>
            <p:ph idx="1"/>
          </p:nvPr>
        </p:nvSpPr>
        <p:spPr>
          <a:xfrm>
            <a:off x="838199" y="83127"/>
            <a:ext cx="10752117" cy="6650182"/>
          </a:xfrm>
        </p:spPr>
        <p:txBody>
          <a:bodyPr>
            <a:normAutofit/>
          </a:bodyPr>
          <a:lstStyle/>
          <a:p>
            <a:pPr marL="0" indent="0">
              <a:spcBef>
                <a:spcPts val="450"/>
              </a:spcBef>
              <a:spcAft>
                <a:spcPts val="0"/>
              </a:spcAft>
              <a:buNone/>
            </a:pPr>
            <a:r>
              <a:rPr lang="en-US" sz="1800" b="1" dirty="0">
                <a:effectLst/>
                <a:latin typeface="Times New Roman" panose="02020603050405020304" pitchFamily="18" charset="0"/>
                <a:ea typeface="Microsoft Sans Serif" panose="020B0604020202020204" pitchFamily="34" charset="0"/>
                <a:cs typeface="Microsoft Sans Serif" panose="020B0604020202020204" pitchFamily="34" charset="0"/>
              </a:rPr>
              <a:t>Round</a:t>
            </a:r>
            <a:r>
              <a:rPr lang="en-US" sz="1800" b="1" spc="-1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1800" b="1" dirty="0">
                <a:effectLst/>
                <a:latin typeface="Times New Roman" panose="02020603050405020304" pitchFamily="18" charset="0"/>
                <a:ea typeface="Microsoft Sans Serif" panose="020B0604020202020204" pitchFamily="34" charset="0"/>
                <a:cs typeface="Microsoft Sans Serif" panose="020B0604020202020204" pitchFamily="34" charset="0"/>
              </a:rPr>
              <a:t>Keys:</a:t>
            </a:r>
            <a:endParaRPr lang="en-IN" sz="1800" dirty="0">
              <a:effectLst/>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The round keys</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have a</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circular cross-section and fit</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into holes drilled partly in</a:t>
            </a:r>
            <a:r>
              <a:rPr lang="en-US" sz="1800" spc="3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 shaft and</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partly in</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 hub.</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Slot is drilled after the assembly so</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 shafts can be properly aligned.</a:t>
            </a:r>
            <a:r>
              <a:rPr lang="en-US" sz="1800" spc="3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These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are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used</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for</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low torque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transmission. Round</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keys</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are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shown in</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Figure</a:t>
            </a:r>
          </a:p>
          <a:p>
            <a:pPr marL="88900" marR="292100" algn="just">
              <a:lnSpc>
                <a:spcPct val="115000"/>
              </a:lnSpc>
              <a:spcBef>
                <a:spcPts val="450"/>
              </a:spcBef>
              <a:spcAft>
                <a:spcPts val="0"/>
              </a:spcAft>
            </a:pPr>
            <a:endParaRPr lang="en-US" sz="1800" dirty="0">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endParaRPr lang="en-US" sz="1800" dirty="0">
              <a:effectLst/>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endParaRPr lang="en-US" sz="1800" dirty="0">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endParaRPr lang="en-US" sz="1800" dirty="0">
              <a:effectLst/>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endParaRPr lang="en-US" sz="1800" dirty="0">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endParaRPr lang="en-US" sz="1800" dirty="0">
              <a:effectLst/>
              <a:latin typeface="Times New Roman" panose="02020603050405020304" pitchFamily="18" charset="0"/>
              <a:ea typeface="Times New Roman" panose="02020603050405020304" pitchFamily="18" charset="0"/>
            </a:endParaRPr>
          </a:p>
          <a:p>
            <a:pPr marL="88900">
              <a:spcBef>
                <a:spcPts val="450"/>
              </a:spcBef>
              <a:spcAft>
                <a:spcPts val="0"/>
              </a:spcAft>
            </a:pPr>
            <a:r>
              <a:rPr lang="en-US" sz="1800" b="1" dirty="0">
                <a:effectLst/>
                <a:latin typeface="Times New Roman" panose="02020603050405020304" pitchFamily="18" charset="0"/>
                <a:ea typeface="Microsoft Sans Serif" panose="020B0604020202020204" pitchFamily="34" charset="0"/>
                <a:cs typeface="Microsoft Sans Serif" panose="020B0604020202020204" pitchFamily="34" charset="0"/>
              </a:rPr>
              <a:t>Saddle</a:t>
            </a:r>
            <a:r>
              <a:rPr lang="en-US" sz="1800" b="1" spc="-10" dirty="0">
                <a:effectLst/>
                <a:latin typeface="Times New Roman" panose="02020603050405020304" pitchFamily="18" charset="0"/>
                <a:ea typeface="Microsoft Sans Serif" panose="020B0604020202020204" pitchFamily="34" charset="0"/>
                <a:cs typeface="Microsoft Sans Serif" panose="020B0604020202020204" pitchFamily="34" charset="0"/>
              </a:rPr>
              <a:t> </a:t>
            </a:r>
            <a:r>
              <a:rPr lang="en-US" sz="1800" b="1" dirty="0">
                <a:effectLst/>
                <a:latin typeface="Times New Roman" panose="02020603050405020304" pitchFamily="18" charset="0"/>
                <a:ea typeface="Microsoft Sans Serif" panose="020B0604020202020204" pitchFamily="34" charset="0"/>
                <a:cs typeface="Microsoft Sans Serif" panose="020B0604020202020204" pitchFamily="34" charset="0"/>
              </a:rPr>
              <a:t>Keys</a:t>
            </a:r>
            <a:endParaRPr lang="en-IN" sz="1800" dirty="0">
              <a:effectLst/>
              <a:latin typeface="Times New Roman" panose="02020603050405020304" pitchFamily="18" charset="0"/>
              <a:ea typeface="Times New Roman" panose="02020603050405020304" pitchFamily="18" charset="0"/>
            </a:endParaRPr>
          </a:p>
          <a:p>
            <a:pPr marL="88900" marR="290830">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Slot</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for</a:t>
            </a:r>
            <a:r>
              <a:rPr lang="en-US" sz="1800" spc="1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this</a:t>
            </a:r>
            <a:r>
              <a:rPr lang="en-US" sz="1800" spc="1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type</a:t>
            </a:r>
            <a:r>
              <a:rPr lang="en-US" sz="1800" spc="1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1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is</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provided</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only</a:t>
            </a:r>
            <a:r>
              <a:rPr lang="en-US" sz="1800" spc="1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hub</a:t>
            </a:r>
            <a:r>
              <a:rPr lang="en-US" sz="1800" spc="1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as</a:t>
            </a:r>
            <a:r>
              <a:rPr lang="en-US" sz="1800" spc="1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shown</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Figure.</a:t>
            </a:r>
            <a:r>
              <a:rPr lang="en-US" sz="1800" spc="1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Torque</a:t>
            </a:r>
            <a:r>
              <a:rPr lang="en-US" sz="1800" spc="1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is</a:t>
            </a:r>
            <a:r>
              <a:rPr lang="en-US" sz="1800" spc="1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transmitted</a:t>
            </a:r>
            <a:r>
              <a:rPr lang="en-US" sz="1800" spc="1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by</a:t>
            </a:r>
            <a:r>
              <a:rPr lang="en-US" sz="1800" spc="-2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friction</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only</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 cannot therefore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transmit high torque</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is used only</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for light applications.</a:t>
            </a:r>
            <a:endParaRPr lang="en-IN" sz="1800" dirty="0">
              <a:effectLst/>
              <a:latin typeface="Times New Roman" panose="02020603050405020304" pitchFamily="18" charset="0"/>
              <a:ea typeface="Times New Roman" panose="02020603050405020304" pitchFamily="18" charset="0"/>
            </a:endParaRPr>
          </a:p>
          <a:p>
            <a:pPr marL="88900">
              <a:spcBef>
                <a:spcPts val="450"/>
              </a:spcBef>
              <a:spcAft>
                <a:spcPts val="0"/>
              </a:spcAft>
            </a:pPr>
            <a:r>
              <a:rPr lang="en-US" sz="1800" dirty="0">
                <a:effectLst/>
                <a:latin typeface="Times New Roman" panose="02020603050405020304" pitchFamily="18" charset="0"/>
                <a:ea typeface="Times New Roman" panose="02020603050405020304" pitchFamily="18" charset="0"/>
              </a:rPr>
              <a:t>The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saddle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keys</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are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two</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types:</a:t>
            </a:r>
            <a:endParaRPr lang="en-IN" sz="1800" dirty="0">
              <a:effectLst/>
              <a:latin typeface="Times New Roman" panose="02020603050405020304" pitchFamily="18" charset="0"/>
              <a:ea typeface="Times New Roman" panose="02020603050405020304" pitchFamily="18" charset="0"/>
            </a:endParaRPr>
          </a:p>
          <a:p>
            <a:pPr marL="88900">
              <a:spcBef>
                <a:spcPts val="450"/>
              </a:spcBef>
              <a:spcAft>
                <a:spcPts val="0"/>
              </a:spcAft>
            </a:pPr>
            <a:r>
              <a:rPr lang="en-US" sz="1800" dirty="0">
                <a:effectLst/>
                <a:latin typeface="Times New Roman" panose="02020603050405020304" pitchFamily="18" charset="0"/>
                <a:ea typeface="Times New Roman" panose="02020603050405020304" pitchFamily="18" charset="0"/>
              </a:rPr>
              <a:t>Flat</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Saddle Key</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Hollow Saddle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a:t>
            </a:r>
            <a:endParaRPr lang="en-IN" sz="1800" dirty="0">
              <a:effectLst/>
              <a:latin typeface="Times New Roman" panose="02020603050405020304" pitchFamily="18" charset="0"/>
              <a:ea typeface="Times New Roman" panose="02020603050405020304" pitchFamily="18" charset="0"/>
            </a:endParaRPr>
          </a:p>
          <a:p>
            <a:pPr marL="88900">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In</a:t>
            </a:r>
            <a:r>
              <a:rPr lang="en-US" sz="1800" spc="1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flat</a:t>
            </a:r>
            <a:r>
              <a:rPr lang="en-US" sz="1800" spc="1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saddle</a:t>
            </a:r>
            <a:r>
              <a:rPr lang="en-US" sz="1800" spc="1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a:t>
            </a:r>
            <a:r>
              <a:rPr lang="en-US" sz="1800" spc="1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bottom</a:t>
            </a:r>
            <a:r>
              <a:rPr lang="en-US" sz="1800" spc="1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surface</a:t>
            </a:r>
            <a:r>
              <a:rPr lang="en-US" sz="1800" spc="1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touching</a:t>
            </a:r>
            <a:r>
              <a:rPr lang="en-US" sz="1800" spc="1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shaft</a:t>
            </a:r>
            <a:r>
              <a:rPr lang="en-US" sz="1800" spc="1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is</a:t>
            </a:r>
            <a:r>
              <a:rPr lang="en-US" sz="1800" spc="1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flat</a:t>
            </a:r>
            <a:r>
              <a:rPr lang="en-US" sz="1800" spc="1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1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it</a:t>
            </a:r>
            <a:r>
              <a:rPr lang="en-US" sz="1800" spc="1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sits</a:t>
            </a:r>
            <a:r>
              <a:rPr lang="en-US" sz="1800" spc="1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on</a:t>
            </a:r>
            <a:r>
              <a:rPr lang="en-US" sz="1800" spc="1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flat</a:t>
            </a:r>
            <a:r>
              <a:rPr lang="en-US" sz="1800" spc="1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surface</a:t>
            </a:r>
            <a:r>
              <a:rPr lang="en-US" sz="1800" spc="-2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machined on</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shaft.</a:t>
            </a:r>
            <a:endParaRPr lang="en-IN" sz="1800" dirty="0">
              <a:effectLst/>
              <a:latin typeface="Times New Roman" panose="02020603050405020304" pitchFamily="18" charset="0"/>
              <a:ea typeface="Times New Roman" panose="02020603050405020304" pitchFamily="18" charset="0"/>
            </a:endParaRPr>
          </a:p>
          <a:p>
            <a:pPr marL="88900" marR="291465" algn="just">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Hollow saddle key has a concave surface at the bottom to match the circular surface of the shaft.</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Chances of slip in case of the flat saddle key are relatively lesser and can transmit more power</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than</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hollow saddle key.</a:t>
            </a:r>
            <a:endParaRPr lang="en-IN" sz="1800" dirty="0">
              <a:effectLst/>
              <a:latin typeface="Times New Roman" panose="02020603050405020304" pitchFamily="18" charset="0"/>
              <a:ea typeface="Times New Roman" panose="02020603050405020304" pitchFamily="18" charset="0"/>
            </a:endParaRPr>
          </a:p>
          <a:p>
            <a:pPr marL="88900" marR="292100" algn="just">
              <a:lnSpc>
                <a:spcPct val="115000"/>
              </a:lnSpc>
              <a:spcBef>
                <a:spcPts val="450"/>
              </a:spcBef>
              <a:spcAft>
                <a:spcPts val="0"/>
              </a:spcAft>
            </a:pPr>
            <a:endParaRPr lang="en-IN" sz="1800" dirty="0">
              <a:effectLst/>
              <a:latin typeface="Times New Roman" panose="02020603050405020304" pitchFamily="18" charset="0"/>
              <a:ea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3076" name="Picture 4" descr="Keys and Different Types of Keys in Machine Design">
            <a:extLst>
              <a:ext uri="{FF2B5EF4-FFF2-40B4-BE49-F238E27FC236}">
                <a16:creationId xmlns:a16="http://schemas.microsoft.com/office/drawing/2014/main" id="{12EAAD63-7FC5-11E7-85E2-ACC71C13CF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2931" y="1425039"/>
            <a:ext cx="5890253" cy="2398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97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6924F-E834-D715-1FFB-201BD54C701B}"/>
              </a:ext>
            </a:extLst>
          </p:cNvPr>
          <p:cNvSpPr>
            <a:spLocks noGrp="1"/>
          </p:cNvSpPr>
          <p:nvPr>
            <p:ph idx="1"/>
          </p:nvPr>
        </p:nvSpPr>
        <p:spPr>
          <a:xfrm rot="20228451">
            <a:off x="-408709" y="546265"/>
            <a:ext cx="10847119" cy="6602679"/>
          </a:xfrm>
        </p:spPr>
        <p:txBody>
          <a:bodyPr>
            <a:normAutofit/>
          </a:bodyPr>
          <a:lstStyle/>
          <a:p>
            <a:pPr marL="3657600" lvl="8" indent="0">
              <a:buNone/>
            </a:pPr>
            <a:endParaRPr lang="en-US" sz="2000"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endParaRPr lang="en-US" sz="2000" b="1" dirty="0">
              <a:latin typeface="Times New Roman" panose="02020603050405020304" pitchFamily="18" charset="0"/>
              <a:cs typeface="Times New Roman" panose="02020603050405020304" pitchFamily="18" charset="0"/>
            </a:endParaRPr>
          </a:p>
          <a:p>
            <a:pPr marL="3657600" lvl="8" indent="0">
              <a:buNone/>
            </a:pPr>
            <a:r>
              <a:rPr lang="en-US" sz="7200" b="1" dirty="0">
                <a:solidFill>
                  <a:schemeClr val="accent2">
                    <a:lumMod val="75000"/>
                  </a:schemeClr>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72498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1C83-1230-E50E-EFC3-4D2F4E7C43DC}"/>
              </a:ext>
            </a:extLst>
          </p:cNvPr>
          <p:cNvSpPr>
            <a:spLocks noGrp="1"/>
          </p:cNvSpPr>
          <p:nvPr>
            <p:ph type="title"/>
          </p:nvPr>
        </p:nvSpPr>
        <p:spPr>
          <a:xfrm>
            <a:off x="838200" y="-133639"/>
            <a:ext cx="10515600" cy="1325563"/>
          </a:xfrm>
        </p:spPr>
        <p:txBody>
          <a:bodyPr/>
          <a:lstStyle/>
          <a:p>
            <a:r>
              <a:rPr lang="en-US" dirty="0">
                <a:solidFill>
                  <a:srgbClr val="0070C0"/>
                </a:solidFill>
                <a:latin typeface="Arial" panose="020B0604020202020204" pitchFamily="34" charset="0"/>
                <a:cs typeface="Arial" panose="020B0604020202020204" pitchFamily="34" charset="0"/>
              </a:rPr>
              <a:t>Chapter 1: Introduction</a:t>
            </a:r>
          </a:p>
        </p:txBody>
      </p:sp>
      <p:sp>
        <p:nvSpPr>
          <p:cNvPr id="3" name="Content Placeholder 2">
            <a:extLst>
              <a:ext uri="{FF2B5EF4-FFF2-40B4-BE49-F238E27FC236}">
                <a16:creationId xmlns:a16="http://schemas.microsoft.com/office/drawing/2014/main" id="{601080EE-67E0-4D08-F244-A8118DE38E74}"/>
              </a:ext>
            </a:extLst>
          </p:cNvPr>
          <p:cNvSpPr>
            <a:spLocks noGrp="1"/>
          </p:cNvSpPr>
          <p:nvPr>
            <p:ph idx="1"/>
          </p:nvPr>
        </p:nvSpPr>
        <p:spPr>
          <a:xfrm>
            <a:off x="838199" y="795647"/>
            <a:ext cx="10965873" cy="5961413"/>
          </a:xfrm>
        </p:spPr>
        <p:txBody>
          <a:bodyPr>
            <a:normAutofit fontScale="85000" lnSpcReduction="20000"/>
          </a:bodyPr>
          <a:lstStyle/>
          <a:p>
            <a:pPr algn="just"/>
            <a:r>
              <a:rPr lang="en-IN" b="1" dirty="0">
                <a:solidFill>
                  <a:schemeClr val="accent2">
                    <a:lumMod val="75000"/>
                  </a:schemeClr>
                </a:solidFill>
                <a:latin typeface="Times New Roman" panose="02020603050405020304" pitchFamily="18" charset="0"/>
                <a:cs typeface="Times New Roman" panose="02020603050405020304" pitchFamily="18" charset="0"/>
              </a:rPr>
              <a:t>Machine design: </a:t>
            </a:r>
            <a:r>
              <a:rPr lang="en-IN" dirty="0">
                <a:latin typeface="Times New Roman" panose="02020603050405020304" pitchFamily="18" charset="0"/>
                <a:cs typeface="Times New Roman" panose="02020603050405020304" pitchFamily="18" charset="0"/>
              </a:rPr>
              <a:t>Machine design is a crucial aspect of engineering that involves creating and </a:t>
            </a:r>
            <a:r>
              <a:rPr lang="en-IN" dirty="0" err="1">
                <a:latin typeface="Times New Roman" panose="02020603050405020304" pitchFamily="18" charset="0"/>
                <a:cs typeface="Times New Roman" panose="02020603050405020304" pitchFamily="18" charset="0"/>
              </a:rPr>
              <a:t>analyzing</a:t>
            </a:r>
            <a:r>
              <a:rPr lang="en-IN" dirty="0">
                <a:latin typeface="Times New Roman" panose="02020603050405020304" pitchFamily="18" charset="0"/>
                <a:cs typeface="Times New Roman" panose="02020603050405020304" pitchFamily="18" charset="0"/>
              </a:rPr>
              <a:t> machines and mechanical systems. It encompasses the process of designing and constructing machines to perform specific tasks, taking into consideration various factors such as functionality, safety, reliability, manufacturability, and cost-effectiveness. The goal of machine design is to develop equipment that meets user requirements while ensuring optimal performance and durability.</a:t>
            </a:r>
          </a:p>
          <a:p>
            <a:r>
              <a:rPr lang="en-IN" b="1" dirty="0">
                <a:solidFill>
                  <a:schemeClr val="accent2">
                    <a:lumMod val="75000"/>
                  </a:schemeClr>
                </a:solidFill>
                <a:latin typeface="Times New Roman" panose="02020603050405020304" pitchFamily="18" charset="0"/>
                <a:cs typeface="Times New Roman" panose="02020603050405020304" pitchFamily="18" charset="0"/>
              </a:rPr>
              <a:t>Key Elements of Machine Design:</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Functionality:</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machine must perform its intended function efficiently and effectively.</a:t>
            </a:r>
          </a:p>
          <a:p>
            <a:pPr>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Safety:</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Designs should prioritize user safety and minimize potential hazards.</a:t>
            </a:r>
          </a:p>
          <a:p>
            <a:pPr>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Reliability:</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Machines should be designed to operate consistently over time with minimal maintenance.</a:t>
            </a:r>
          </a:p>
          <a:p>
            <a:pPr>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Cost-effectiveness:</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Consideration of production, operational, and maintenance costs is essential.</a:t>
            </a:r>
          </a:p>
          <a:p>
            <a:pPr>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Materials:</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Selection of appropriate materials based on mechanical properties and environmental factors.</a:t>
            </a:r>
          </a:p>
          <a:p>
            <a:pPr>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Manufacturability:</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Designs should allow for practical and efficient manufacturing processes.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19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F6F0D5-2068-45EB-4371-F6D0CE0A2BB9}"/>
              </a:ext>
            </a:extLst>
          </p:cNvPr>
          <p:cNvSpPr>
            <a:spLocks noGrp="1"/>
          </p:cNvSpPr>
          <p:nvPr>
            <p:ph idx="1"/>
          </p:nvPr>
        </p:nvSpPr>
        <p:spPr>
          <a:xfrm>
            <a:off x="522515" y="237506"/>
            <a:ext cx="11234056" cy="6620494"/>
          </a:xfrm>
        </p:spPr>
        <p:txBody>
          <a:bodyPr>
            <a:normAutofit lnSpcReduction="10000"/>
          </a:bodyPr>
          <a:lstStyle/>
          <a:p>
            <a:pPr algn="just"/>
            <a:r>
              <a:rPr lang="en-IN" sz="2000" b="1" dirty="0">
                <a:solidFill>
                  <a:schemeClr val="accent2">
                    <a:lumMod val="75000"/>
                  </a:schemeClr>
                </a:solidFill>
                <a:latin typeface="Times New Roman" panose="02020603050405020304" pitchFamily="18" charset="0"/>
                <a:cs typeface="Times New Roman" panose="02020603050405020304" pitchFamily="18" charset="0"/>
              </a:rPr>
              <a:t>Types of Machine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cs typeface="Times New Roman" panose="02020603050405020304" pitchFamily="18" charset="0"/>
              </a:rPr>
              <a:t>Machine design can be categorized into several types, each with its specific focus and application:</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Conventional Machine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Focuses on designing machines with well-established principles and practices.</a:t>
            </a: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Examples include gear systems, levers, and pulleys.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Innovative Machine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Involves the development of new machines or improving existing designs through innovation.</a:t>
            </a: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Emphasizes creativity and the incorporation of advanced technologies.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Parametric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Utilizes parameters and variables to define the design, allowing for easy modifications and adjustments.</a:t>
            </a: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Common in CAD (Computer-Aided Design) applications.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Optimal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Aims to achieve the best performance with minimal material usage and cost.</a:t>
            </a: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Often involves the use of optimization algorithms and simulations.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Robotic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Focuses on creating machines that can perform tasks autonomously or with minimal human intervention.</a:t>
            </a: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Includes considerations for sensors, actuators, and control systems.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Sustainable Design:</a:t>
            </a:r>
            <a:endParaRPr lang="en-IN" sz="20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Prioritizes environmental considerations and aims to reduce waste and energy consumption.</a:t>
            </a:r>
          </a:p>
          <a:p>
            <a:pPr marL="742950" lvl="1" indent="-285750" algn="just">
              <a:buFont typeface="+mj-lt"/>
              <a:buAutoNum type="arabicPeriod"/>
            </a:pPr>
            <a:r>
              <a:rPr lang="en-IN" sz="1800" dirty="0">
                <a:latin typeface="Times New Roman" panose="02020603050405020304" pitchFamily="18" charset="0"/>
                <a:cs typeface="Times New Roman" panose="02020603050405020304" pitchFamily="18" charset="0"/>
              </a:rPr>
              <a:t>Focuses on using eco-friendly materials and manufacturing processes.</a:t>
            </a:r>
          </a:p>
        </p:txBody>
      </p:sp>
    </p:spTree>
    <p:extLst>
      <p:ext uri="{BB962C8B-B14F-4D97-AF65-F5344CB8AC3E}">
        <p14:creationId xmlns:p14="http://schemas.microsoft.com/office/powerpoint/2010/main" val="162875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B3C46-F5D5-8129-859E-0FDE493FAECC}"/>
              </a:ext>
            </a:extLst>
          </p:cNvPr>
          <p:cNvSpPr>
            <a:spLocks noGrp="1"/>
          </p:cNvSpPr>
          <p:nvPr>
            <p:ph idx="1"/>
          </p:nvPr>
        </p:nvSpPr>
        <p:spPr>
          <a:xfrm>
            <a:off x="838199" y="344384"/>
            <a:ext cx="9600211" cy="6513616"/>
          </a:xfrm>
        </p:spPr>
        <p:txBody>
          <a:bodyPr>
            <a:normAutofit/>
          </a:bodyPr>
          <a:lstStyle/>
          <a:p>
            <a:pPr marL="0" indent="0" algn="just">
              <a:buNone/>
            </a:pPr>
            <a:r>
              <a:rPr lang="en-IN" sz="2400" b="1" dirty="0">
                <a:solidFill>
                  <a:schemeClr val="accent2">
                    <a:lumMod val="75000"/>
                  </a:schemeClr>
                </a:solidFill>
                <a:latin typeface="Times New Roman" panose="02020603050405020304" pitchFamily="18" charset="0"/>
                <a:cs typeface="Times New Roman" panose="02020603050405020304" pitchFamily="18" charset="0"/>
              </a:rPr>
              <a:t>Stress:</a:t>
            </a:r>
          </a:p>
          <a:p>
            <a:pPr algn="just"/>
            <a:r>
              <a:rPr lang="en-IN" sz="2400" dirty="0">
                <a:latin typeface="Times New Roman" panose="02020603050405020304" pitchFamily="18" charset="0"/>
                <a:cs typeface="Times New Roman" panose="02020603050405020304" pitchFamily="18" charset="0"/>
              </a:rPr>
              <a:t>Stress is defined as the internal force experienced by a material per unit area when subjected to an external load. It quantifies the intensity of the internal forces acting within a material and is a measure of how much force is applied over a specific area. Stress can occur in various forms depending on the type of force applied.</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Formula:</a:t>
            </a:r>
            <a:endParaRPr lang="en-IN" sz="2400" dirty="0">
              <a:solidFill>
                <a:schemeClr val="accent2">
                  <a:lumMod val="75000"/>
                </a:schemeClr>
              </a:solidFill>
              <a:latin typeface="Times New Roman" panose="02020603050405020304" pitchFamily="18" charset="0"/>
              <a:cs typeface="Times New Roman" panose="02020603050405020304" pitchFamily="18" charset="0"/>
            </a:endParaRPr>
          </a:p>
          <a:p>
            <a:pPr lvl="1" algn="just"/>
            <a:r>
              <a:rPr lang="el-GR" sz="2800" b="1" dirty="0">
                <a:latin typeface="Times New Roman" panose="02020603050405020304" pitchFamily="18" charset="0"/>
                <a:cs typeface="Times New Roman" panose="02020603050405020304" pitchFamily="18" charset="0"/>
              </a:rPr>
              <a:t>σ</a:t>
            </a:r>
            <a:r>
              <a:rPr lang="en-US" sz="2800" b="1" dirty="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cs typeface="Times New Roman" panose="02020603050405020304" pitchFamily="18" charset="0"/>
              </a:rPr>
              <a:t> </a:t>
            </a:r>
            <a:r>
              <a:rPr lang="en-IN" sz="2800" b="1" dirty="0">
                <a:latin typeface="Times New Roman" panose="02020603050405020304" pitchFamily="18" charset="0"/>
                <a:cs typeface="Times New Roman" panose="02020603050405020304" pitchFamily="18" charset="0"/>
              </a:rPr>
              <a:t>F/A 	</a:t>
            </a:r>
          </a:p>
          <a:p>
            <a:pPr marL="0" indent="0" algn="just">
              <a:buNone/>
            </a:pPr>
            <a:r>
              <a:rPr lang="en-IN" sz="2400" dirty="0">
                <a:latin typeface="Times New Roman" panose="02020603050405020304" pitchFamily="18" charset="0"/>
                <a:cs typeface="Times New Roman" panose="02020603050405020304" pitchFamily="18" charset="0"/>
              </a:rPr>
              <a:t>​where:</a:t>
            </a:r>
          </a:p>
          <a:p>
            <a:pPr marL="742950" lvl="1"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σ = </a:t>
            </a:r>
            <a:r>
              <a:rPr lang="en-IN" sz="2000" dirty="0">
                <a:latin typeface="Times New Roman" panose="02020603050405020304" pitchFamily="18" charset="0"/>
                <a:cs typeface="Times New Roman" panose="02020603050405020304" pitchFamily="18" charset="0"/>
              </a:rPr>
              <a:t>stress (measured in Pascals, Pa, or N/m²)</a:t>
            </a:r>
          </a:p>
          <a:p>
            <a:pPr marL="742950" lvl="1" indent="-28575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F = applied force (in Newtons)</a:t>
            </a:r>
          </a:p>
          <a:p>
            <a:pPr marL="742950" lvl="1" indent="-28575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A = cross-sectional area (in square meters)</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Types of Stress:</a:t>
            </a:r>
            <a:endParaRPr lang="en-IN" sz="24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Tensile Stress: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Occurs when a material is pulled apart.</a:t>
            </a: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Compressive Stress: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Occurs when a material is compressed or squished.</a:t>
            </a: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Shear Stress: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Occurs when forces are applied parallel to the surface.</a:t>
            </a:r>
          </a:p>
        </p:txBody>
      </p:sp>
    </p:spTree>
    <p:extLst>
      <p:ext uri="{BB962C8B-B14F-4D97-AF65-F5344CB8AC3E}">
        <p14:creationId xmlns:p14="http://schemas.microsoft.com/office/powerpoint/2010/main" val="154454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B3C46-F5D5-8129-859E-0FDE493FAECC}"/>
              </a:ext>
            </a:extLst>
          </p:cNvPr>
          <p:cNvSpPr>
            <a:spLocks noGrp="1"/>
          </p:cNvSpPr>
          <p:nvPr>
            <p:ph idx="1"/>
          </p:nvPr>
        </p:nvSpPr>
        <p:spPr>
          <a:xfrm>
            <a:off x="838199" y="344384"/>
            <a:ext cx="9600211" cy="6513616"/>
          </a:xfrm>
        </p:spPr>
        <p:txBody>
          <a:bodyPr>
            <a:normAutofit/>
          </a:bodyPr>
          <a:lstStyle/>
          <a:p>
            <a:pPr algn="just"/>
            <a:r>
              <a:rPr lang="en-IN" sz="2400" b="1" dirty="0">
                <a:solidFill>
                  <a:schemeClr val="accent2">
                    <a:lumMod val="75000"/>
                  </a:schemeClr>
                </a:solidFill>
                <a:latin typeface="Times New Roman" panose="02020603050405020304" pitchFamily="18" charset="0"/>
                <a:cs typeface="Times New Roman" panose="02020603050405020304" pitchFamily="18" charset="0"/>
              </a:rPr>
              <a:t>Strain:</a:t>
            </a:r>
          </a:p>
          <a:p>
            <a:pPr marL="0" indent="0" algn="just">
              <a:buNone/>
            </a:pPr>
            <a:r>
              <a:rPr lang="en-IN" sz="2000" dirty="0">
                <a:latin typeface="Times New Roman" panose="02020603050405020304" pitchFamily="18" charset="0"/>
                <a:cs typeface="Times New Roman" panose="02020603050405020304" pitchFamily="18" charset="0"/>
              </a:rPr>
              <a:t>	Strain is defined as the measure of deformation of a material due to an applied stress. It quantifies how much a material deforms in response to an applied force relative to its original length. Strain is a dimensionless quantity since it represents the ratio of change in dimension to the original dimension.</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Formula:</a:t>
            </a:r>
            <a:endParaRPr lang="en-IN" sz="2400" dirty="0">
              <a:solidFill>
                <a:schemeClr val="accent2">
                  <a:lumMod val="75000"/>
                </a:schemeClr>
              </a:solidFill>
              <a:latin typeface="Times New Roman" panose="02020603050405020304" pitchFamily="18" charset="0"/>
              <a:cs typeface="Times New Roman" panose="02020603050405020304" pitchFamily="18" charset="0"/>
            </a:endParaRPr>
          </a:p>
          <a:p>
            <a:pPr lvl="1" algn="just"/>
            <a:r>
              <a:rPr lang="el-GR" b="1" dirty="0">
                <a:latin typeface="Times New Roman" panose="02020603050405020304" pitchFamily="18" charset="0"/>
                <a:cs typeface="Times New Roman" panose="02020603050405020304" pitchFamily="18" charset="0"/>
              </a:rPr>
              <a:t>ϵ</a:t>
            </a:r>
            <a:r>
              <a:rPr lang="en-US" b="1" dirty="0">
                <a:latin typeface="Times New Roman" panose="02020603050405020304" pitchFamily="18" charset="0"/>
                <a:cs typeface="Times New Roman" panose="02020603050405020304" pitchFamily="18" charset="0"/>
              </a:rPr>
              <a:t> </a:t>
            </a:r>
            <a:r>
              <a:rPr lang="el-G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l-GR" b="1" dirty="0">
                <a:latin typeface="Times New Roman" panose="02020603050405020304" pitchFamily="18" charset="0"/>
                <a:cs typeface="Times New Roman" panose="02020603050405020304" pitchFamily="18" charset="0"/>
              </a:rPr>
              <a:t>Δ</a:t>
            </a:r>
            <a:r>
              <a:rPr lang="en-IN" b="1" dirty="0">
                <a:latin typeface="Times New Roman" panose="02020603050405020304" pitchFamily="18" charset="0"/>
                <a:cs typeface="Times New Roman" panose="02020603050405020304" pitchFamily="18" charset="0"/>
              </a:rPr>
              <a:t>L/L</a:t>
            </a:r>
            <a:r>
              <a:rPr lang="en-IN" b="1" baseline="-25000" dirty="0">
                <a:latin typeface="Times New Roman" panose="02020603050405020304" pitchFamily="18" charset="0"/>
                <a:cs typeface="Times New Roman" panose="02020603050405020304" pitchFamily="18" charset="0"/>
              </a:rPr>
              <a:t>0</a:t>
            </a:r>
            <a:endParaRPr lang="en-IN" b="1" dirty="0">
              <a:latin typeface="Times New Roman" panose="02020603050405020304" pitchFamily="18" charset="0"/>
              <a:cs typeface="Times New Roman" panose="02020603050405020304" pitchFamily="18" charset="0"/>
            </a:endParaRPr>
          </a:p>
          <a:p>
            <a:pPr marL="457200" lvl="1" indent="0" algn="just">
              <a:buNone/>
            </a:pPr>
            <a:r>
              <a:rPr lang="en-IN" sz="2000" dirty="0">
                <a:latin typeface="Times New Roman" panose="02020603050405020304" pitchFamily="18" charset="0"/>
                <a:cs typeface="Times New Roman" panose="02020603050405020304" pitchFamily="18" charset="0"/>
              </a:rPr>
              <a:t>where:</a:t>
            </a:r>
          </a:p>
          <a:p>
            <a:pPr marL="742950" lvl="1"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ϵ = </a:t>
            </a:r>
            <a:r>
              <a:rPr lang="en-IN" sz="2000" dirty="0">
                <a:latin typeface="Times New Roman" panose="02020603050405020304" pitchFamily="18" charset="0"/>
                <a:cs typeface="Times New Roman" panose="02020603050405020304" pitchFamily="18" charset="0"/>
              </a:rPr>
              <a:t>strain (dimensionless, often expressed as a percentage)</a:t>
            </a:r>
          </a:p>
          <a:p>
            <a:pPr marL="742950" lvl="1"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Δ</a:t>
            </a:r>
            <a:r>
              <a:rPr lang="en-IN" sz="2000" dirty="0">
                <a:latin typeface="Times New Roman" panose="02020603050405020304" pitchFamily="18" charset="0"/>
                <a:cs typeface="Times New Roman" panose="02020603050405020304" pitchFamily="18" charset="0"/>
              </a:rPr>
              <a:t>L= change in length (in meters)</a:t>
            </a:r>
          </a:p>
          <a:p>
            <a:pPr marL="742950" lvl="1" indent="-28575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L</a:t>
            </a:r>
            <a:r>
              <a:rPr lang="en-IN" sz="2000" baseline="-25000" dirty="0">
                <a:latin typeface="Times New Roman" panose="02020603050405020304" pitchFamily="18" charset="0"/>
                <a:cs typeface="Times New Roman" panose="02020603050405020304" pitchFamily="18" charset="0"/>
              </a:rPr>
              <a:t>0 </a:t>
            </a:r>
            <a:r>
              <a:rPr lang="en-IN" sz="2000" dirty="0">
                <a:latin typeface="Times New Roman" panose="02020603050405020304" pitchFamily="18" charset="0"/>
                <a:cs typeface="Times New Roman" panose="02020603050405020304" pitchFamily="18" charset="0"/>
              </a:rPr>
              <a:t>= original length (in meters)</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Types of Strain:</a:t>
            </a:r>
            <a:endParaRPr lang="en-IN" sz="24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Tensile Strain:</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Caused by elongation of the material under tensile stress.</a:t>
            </a: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Compressive Strain:</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Caused by shortening of the material under compressive stress.</a:t>
            </a: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Shear Strain:</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Caused by changes in shape due to shear stress.</a:t>
            </a:r>
          </a:p>
        </p:txBody>
      </p:sp>
    </p:spTree>
    <p:extLst>
      <p:ext uri="{BB962C8B-B14F-4D97-AF65-F5344CB8AC3E}">
        <p14:creationId xmlns:p14="http://schemas.microsoft.com/office/powerpoint/2010/main" val="153743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84C897-FBAE-4994-8C69-4C4F8F52BD6C}"/>
              </a:ext>
            </a:extLst>
          </p:cNvPr>
          <p:cNvSpPr>
            <a:spLocks noGrp="1"/>
          </p:cNvSpPr>
          <p:nvPr>
            <p:ph idx="1"/>
          </p:nvPr>
        </p:nvSpPr>
        <p:spPr>
          <a:xfrm>
            <a:off x="838200" y="285008"/>
            <a:ext cx="10515600" cy="6572992"/>
          </a:xfrm>
        </p:spPr>
        <p:txBody>
          <a:bodyPr>
            <a:normAutofit fontScale="85000" lnSpcReduction="20000"/>
          </a:bodyPr>
          <a:lstStyle/>
          <a:p>
            <a:pPr algn="just"/>
            <a:r>
              <a:rPr lang="en-IN" b="1" dirty="0">
                <a:solidFill>
                  <a:schemeClr val="accent2">
                    <a:lumMod val="75000"/>
                  </a:schemeClr>
                </a:solidFill>
                <a:latin typeface="Times New Roman" panose="02020603050405020304" pitchFamily="18" charset="0"/>
                <a:cs typeface="Times New Roman" panose="02020603050405020304" pitchFamily="18" charset="0"/>
              </a:rPr>
              <a:t>Stress-Strain Diagram</a:t>
            </a:r>
          </a:p>
          <a:p>
            <a:pPr marL="0" indent="0" algn="just">
              <a:buNone/>
            </a:pPr>
            <a:r>
              <a:rPr lang="en-IN" sz="2400" dirty="0">
                <a:latin typeface="Times New Roman" panose="02020603050405020304" pitchFamily="18" charset="0"/>
                <a:cs typeface="Times New Roman" panose="02020603050405020304" pitchFamily="18" charset="0"/>
              </a:rPr>
              <a:t>The stress-strain diagram is a graphical representation of the relationship between stress and strain for a material. It is typically divided into several key regions:</a:t>
            </a:r>
          </a:p>
          <a:p>
            <a:pPr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Elastic Region:</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initial linear portion of the graph where stress is proportional to strain (Hooke's Law).</a:t>
            </a: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slope of this region is known as the modulus of elasticity (E).</a:t>
            </a:r>
          </a:p>
          <a:p>
            <a:pPr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Yield Point:</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point at which the material begins to deform plastically, meaning it will not return to its original shape.</a:t>
            </a:r>
          </a:p>
          <a:p>
            <a:pPr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Plastic Region:</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portion beyond the yield point where the material experiences permanent deformation.</a:t>
            </a: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curve may exhibit strain hardening, where the material becomes stronger as it is deformed.</a:t>
            </a:r>
          </a:p>
          <a:p>
            <a:pPr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Ultimate Tensile Strength (UTS):</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maximum stress that a material can withstand while being stretched or pulled before necking occurs.</a:t>
            </a:r>
          </a:p>
          <a:p>
            <a:pPr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Necking:</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A localized reduction in cross-sectional area that occurs after the UTS, leading to eventual failure.</a:t>
            </a:r>
          </a:p>
          <a:p>
            <a:pPr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Fracture Point:</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mj-lt"/>
              <a:buAutoNum type="arabicPeriod"/>
            </a:pPr>
            <a:r>
              <a:rPr lang="en-IN" dirty="0">
                <a:latin typeface="Times New Roman" panose="02020603050405020304" pitchFamily="18" charset="0"/>
                <a:cs typeface="Times New Roman" panose="02020603050405020304" pitchFamily="18" charset="0"/>
              </a:rPr>
              <a:t>The point at which the material finally fails and breaks apart.</a:t>
            </a:r>
          </a:p>
        </p:txBody>
      </p:sp>
    </p:spTree>
    <p:extLst>
      <p:ext uri="{BB962C8B-B14F-4D97-AF65-F5344CB8AC3E}">
        <p14:creationId xmlns:p14="http://schemas.microsoft.com/office/powerpoint/2010/main" val="387504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tress Strain Curve for Mild Steel">
            <a:extLst>
              <a:ext uri="{FF2B5EF4-FFF2-40B4-BE49-F238E27FC236}">
                <a16:creationId xmlns:a16="http://schemas.microsoft.com/office/drawing/2014/main" id="{0519D84C-C1D1-3B54-5E84-3881109773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1299" y="1246909"/>
            <a:ext cx="7588333" cy="561109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1F3E3AE-E9B6-4FA0-B008-DAE9A675DCD4}"/>
              </a:ext>
            </a:extLst>
          </p:cNvPr>
          <p:cNvSpPr txBox="1"/>
          <p:nvPr/>
        </p:nvSpPr>
        <p:spPr>
          <a:xfrm>
            <a:off x="1496291" y="446690"/>
            <a:ext cx="3740063" cy="800219"/>
          </a:xfrm>
          <a:prstGeom prst="rect">
            <a:avLst/>
          </a:prstGeom>
          <a:noFill/>
        </p:spPr>
        <p:txBody>
          <a:bodyPr wrap="none" rtlCol="0">
            <a:spAutoFit/>
          </a:bodyPr>
          <a:lstStyle/>
          <a:p>
            <a:r>
              <a:rPr lang="en-IN" sz="2800" b="1" dirty="0">
                <a:solidFill>
                  <a:schemeClr val="accent2">
                    <a:lumMod val="75000"/>
                  </a:schemeClr>
                </a:solidFill>
                <a:latin typeface="Times New Roman" panose="02020603050405020304" pitchFamily="18" charset="0"/>
                <a:cs typeface="Times New Roman" panose="02020603050405020304" pitchFamily="18" charset="0"/>
              </a:rPr>
              <a:t>Stress-Strain Diagram:</a:t>
            </a:r>
          </a:p>
          <a:p>
            <a:endParaRPr lang="en-US" dirty="0"/>
          </a:p>
        </p:txBody>
      </p:sp>
    </p:spTree>
    <p:extLst>
      <p:ext uri="{BB962C8B-B14F-4D97-AF65-F5344CB8AC3E}">
        <p14:creationId xmlns:p14="http://schemas.microsoft.com/office/powerpoint/2010/main" val="359538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5D32FD5-B4E3-3FE3-F6D1-30FA0BE1441E}"/>
                  </a:ext>
                </a:extLst>
              </p:cNvPr>
              <p:cNvSpPr>
                <a:spLocks noGrp="1"/>
              </p:cNvSpPr>
              <p:nvPr>
                <p:ph idx="1"/>
              </p:nvPr>
            </p:nvSpPr>
            <p:spPr>
              <a:xfrm>
                <a:off x="838200" y="368135"/>
                <a:ext cx="10515600" cy="6341424"/>
              </a:xfrm>
            </p:spPr>
            <p:txBody>
              <a:bodyPr>
                <a:normAutofit fontScale="70000" lnSpcReduction="20000"/>
              </a:bodyPr>
              <a:lstStyle/>
              <a:p>
                <a:pPr algn="just"/>
                <a:r>
                  <a:rPr lang="en-IN" b="1" dirty="0">
                    <a:solidFill>
                      <a:schemeClr val="accent2">
                        <a:lumMod val="75000"/>
                      </a:schemeClr>
                    </a:solidFill>
                    <a:latin typeface="Times New Roman" panose="02020603050405020304" pitchFamily="18" charset="0"/>
                    <a:cs typeface="Times New Roman" panose="02020603050405020304" pitchFamily="18" charset="0"/>
                  </a:rPr>
                  <a:t>Factor of Safety:</a:t>
                </a:r>
              </a:p>
              <a:p>
                <a:pPr marL="0" indent="0" algn="just">
                  <a:buNone/>
                </a:pPr>
                <a:r>
                  <a:rPr lang="en-IN" dirty="0">
                    <a:latin typeface="Times New Roman" panose="02020603050405020304" pitchFamily="18" charset="0"/>
                    <a:cs typeface="Times New Roman" panose="02020603050405020304" pitchFamily="18" charset="0"/>
                  </a:rPr>
                  <a:t>	Factor of Safety (</a:t>
                </a:r>
                <a:r>
                  <a:rPr lang="en-IN" dirty="0" err="1">
                    <a:latin typeface="Times New Roman" panose="02020603050405020304" pitchFamily="18" charset="0"/>
                    <a:cs typeface="Times New Roman" panose="02020603050405020304" pitchFamily="18" charset="0"/>
                  </a:rPr>
                  <a:t>FoS</a:t>
                </a:r>
                <a:r>
                  <a:rPr lang="en-IN" dirty="0">
                    <a:latin typeface="Times New Roman" panose="02020603050405020304" pitchFamily="18" charset="0"/>
                    <a:cs typeface="Times New Roman" panose="02020603050405020304" pitchFamily="18" charset="0"/>
                  </a:rPr>
                  <a:t>) is a design principle used to ensure that structures or components can withstand unexpected loads or conditions beyond their intended use. It represents the ratio between the material's ultimate strength (or allowable stress) and the maximum expected operational stress.</a:t>
                </a:r>
              </a:p>
              <a:p>
                <a:pPr algn="just">
                  <a:buFont typeface="Arial" panose="020B0604020202020204" pitchFamily="34" charset="0"/>
                  <a:buChar char="•"/>
                </a:pPr>
                <a:r>
                  <a:rPr lang="en-IN" b="1" dirty="0">
                    <a:solidFill>
                      <a:schemeClr val="accent2">
                        <a:lumMod val="75000"/>
                      </a:schemeClr>
                    </a:solidFill>
                    <a:latin typeface="Times New Roman" panose="02020603050405020304" pitchFamily="18" charset="0"/>
                    <a:cs typeface="Times New Roman" panose="02020603050405020304" pitchFamily="18" charset="0"/>
                  </a:rPr>
                  <a:t>Formula:</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a:buNone/>
                </a:pP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FoS</a:t>
                </a:r>
                <a:r>
                  <a:rPr lang="en-IN" dirty="0">
                    <a:latin typeface="Times New Roman" panose="02020603050405020304" pitchFamily="18" charset="0"/>
                    <a:cs typeface="Times New Roman" panose="02020603050405020304" pitchFamily="18" charset="0"/>
                  </a:rPr>
                  <a:t> </a:t>
                </a:r>
                <a14:m>
                  <m:oMath xmlns:m="http://schemas.openxmlformats.org/officeDocument/2006/math">
                    <m:r>
                      <a:rPr lang="en-IN" i="1" smtClean="0">
                        <a:latin typeface="Cambria Math" panose="02040503050406030204" pitchFamily="18" charset="0"/>
                        <a:cs typeface="Times New Roman" panose="02020603050405020304" pitchFamily="18" charset="0"/>
                      </a:rPr>
                      <m:t>=</m:t>
                    </m:r>
                    <m:f>
                      <m:fPr>
                        <m:ctrlPr>
                          <a:rPr lang="en-IN" i="1" smtClean="0">
                            <a:latin typeface="Cambria Math" panose="02040503050406030204" pitchFamily="18" charset="0"/>
                            <a:cs typeface="Times New Roman" panose="02020603050405020304" pitchFamily="18" charset="0"/>
                          </a:rPr>
                        </m:ctrlPr>
                      </m:fPr>
                      <m:num>
                        <m:r>
                          <m:rPr>
                            <m:nor/>
                          </m:rPr>
                          <a:rPr lang="en-IN" dirty="0" smtClean="0">
                            <a:latin typeface="Times New Roman" panose="02020603050405020304" pitchFamily="18" charset="0"/>
                            <a:cs typeface="Times New Roman" panose="02020603050405020304" pitchFamily="18" charset="0"/>
                          </a:rPr>
                          <m:t>Ultimate</m:t>
                        </m:r>
                        <m:r>
                          <m:rPr>
                            <m:nor/>
                          </m:rPr>
                          <a:rPr lang="en-IN" dirty="0" smtClean="0">
                            <a:latin typeface="Times New Roman" panose="02020603050405020304" pitchFamily="18" charset="0"/>
                            <a:cs typeface="Times New Roman" panose="02020603050405020304" pitchFamily="18" charset="0"/>
                          </a:rPr>
                          <m:t> </m:t>
                        </m:r>
                        <m:r>
                          <m:rPr>
                            <m:nor/>
                          </m:rPr>
                          <a:rPr lang="en-IN" dirty="0" smtClean="0">
                            <a:latin typeface="Times New Roman" panose="02020603050405020304" pitchFamily="18" charset="0"/>
                            <a:cs typeface="Times New Roman" panose="02020603050405020304" pitchFamily="18" charset="0"/>
                          </a:rPr>
                          <m:t>Strength</m:t>
                        </m:r>
                        <m:r>
                          <m:rPr>
                            <m:nor/>
                          </m:rPr>
                          <a:rPr lang="en-IN" dirty="0" smtClean="0">
                            <a:latin typeface="Times New Roman" panose="02020603050405020304" pitchFamily="18" charset="0"/>
                            <a:cs typeface="Times New Roman" panose="02020603050405020304" pitchFamily="18" charset="0"/>
                          </a:rPr>
                          <m:t> </m:t>
                        </m:r>
                        <m:r>
                          <m:rPr>
                            <m:nor/>
                          </m:rPr>
                          <a:rPr lang="en-IN" dirty="0" smtClean="0">
                            <a:latin typeface="Times New Roman" panose="02020603050405020304" pitchFamily="18" charset="0"/>
                            <a:cs typeface="Times New Roman" panose="02020603050405020304" pitchFamily="18" charset="0"/>
                          </a:rPr>
                          <m:t>or</m:t>
                        </m:r>
                        <m:r>
                          <m:rPr>
                            <m:nor/>
                          </m:rPr>
                          <a:rPr lang="en-IN" dirty="0" smtClean="0">
                            <a:latin typeface="Times New Roman" panose="02020603050405020304" pitchFamily="18" charset="0"/>
                            <a:cs typeface="Times New Roman" panose="02020603050405020304" pitchFamily="18" charset="0"/>
                          </a:rPr>
                          <m:t> </m:t>
                        </m:r>
                        <m:r>
                          <m:rPr>
                            <m:nor/>
                          </m:rPr>
                          <a:rPr lang="en-IN" dirty="0" smtClean="0">
                            <a:latin typeface="Times New Roman" panose="02020603050405020304" pitchFamily="18" charset="0"/>
                            <a:cs typeface="Times New Roman" panose="02020603050405020304" pitchFamily="18" charset="0"/>
                          </a:rPr>
                          <m:t>Allowable</m:t>
                        </m:r>
                        <m:r>
                          <m:rPr>
                            <m:nor/>
                          </m:rPr>
                          <a:rPr lang="en-IN" dirty="0" smtClean="0">
                            <a:latin typeface="Times New Roman" panose="02020603050405020304" pitchFamily="18" charset="0"/>
                            <a:cs typeface="Times New Roman" panose="02020603050405020304" pitchFamily="18" charset="0"/>
                          </a:rPr>
                          <m:t> </m:t>
                        </m:r>
                        <m:r>
                          <m:rPr>
                            <m:nor/>
                          </m:rPr>
                          <a:rPr lang="en-IN" dirty="0" smtClean="0">
                            <a:latin typeface="Times New Roman" panose="02020603050405020304" pitchFamily="18" charset="0"/>
                            <a:cs typeface="Times New Roman" panose="02020603050405020304" pitchFamily="18" charset="0"/>
                          </a:rPr>
                          <m:t>Stress</m:t>
                        </m:r>
                      </m:num>
                      <m:den>
                        <m:r>
                          <m:rPr>
                            <m:nor/>
                          </m:rPr>
                          <a:rPr lang="en-IN" dirty="0" smtClean="0">
                            <a:latin typeface="Times New Roman" panose="02020603050405020304" pitchFamily="18" charset="0"/>
                            <a:cs typeface="Times New Roman" panose="02020603050405020304" pitchFamily="18" charset="0"/>
                          </a:rPr>
                          <m:t>Maximum</m:t>
                        </m:r>
                        <m:r>
                          <m:rPr>
                            <m:nor/>
                          </m:rPr>
                          <a:rPr lang="en-IN" dirty="0" smtClean="0">
                            <a:latin typeface="Times New Roman" panose="02020603050405020304" pitchFamily="18" charset="0"/>
                            <a:cs typeface="Times New Roman" panose="02020603050405020304" pitchFamily="18" charset="0"/>
                          </a:rPr>
                          <m:t> </m:t>
                        </m:r>
                        <m:r>
                          <m:rPr>
                            <m:nor/>
                          </m:rPr>
                          <a:rPr lang="en-IN" dirty="0" smtClean="0">
                            <a:latin typeface="Times New Roman" panose="02020603050405020304" pitchFamily="18" charset="0"/>
                            <a:cs typeface="Times New Roman" panose="02020603050405020304" pitchFamily="18" charset="0"/>
                          </a:rPr>
                          <m:t>Expected</m:t>
                        </m:r>
                        <m:r>
                          <m:rPr>
                            <m:nor/>
                          </m:rPr>
                          <a:rPr lang="en-IN" dirty="0" smtClean="0">
                            <a:latin typeface="Times New Roman" panose="02020603050405020304" pitchFamily="18" charset="0"/>
                            <a:cs typeface="Times New Roman" panose="02020603050405020304" pitchFamily="18" charset="0"/>
                          </a:rPr>
                          <m:t> </m:t>
                        </m:r>
                        <m:r>
                          <m:rPr>
                            <m:nor/>
                          </m:rPr>
                          <a:rPr lang="en-IN" dirty="0" smtClean="0">
                            <a:latin typeface="Times New Roman" panose="02020603050405020304" pitchFamily="18" charset="0"/>
                            <a:cs typeface="Times New Roman" panose="02020603050405020304" pitchFamily="18" charset="0"/>
                          </a:rPr>
                          <m:t>Operational</m:t>
                        </m:r>
                        <m:r>
                          <m:rPr>
                            <m:nor/>
                          </m:rPr>
                          <a:rPr lang="en-IN" dirty="0" smtClean="0">
                            <a:latin typeface="Times New Roman" panose="02020603050405020304" pitchFamily="18" charset="0"/>
                            <a:cs typeface="Times New Roman" panose="02020603050405020304" pitchFamily="18" charset="0"/>
                          </a:rPr>
                          <m:t>  </m:t>
                        </m:r>
                      </m:den>
                    </m:f>
                  </m:oMath>
                </a14:m>
                <a:endParaRPr lang="en-US" dirty="0">
                  <a:latin typeface="Times New Roman" panose="02020603050405020304" pitchFamily="18" charset="0"/>
                  <a:cs typeface="Times New Roman" panose="02020603050405020304" pitchFamily="18" charset="0"/>
                </a:endParaRPr>
              </a:p>
              <a:p>
                <a:pPr marL="0" indent="0" algn="just">
                  <a:buNone/>
                </a:pPr>
                <a:r>
                  <a:rPr lang="en-IN" b="1" dirty="0">
                    <a:solidFill>
                      <a:schemeClr val="accent2">
                        <a:lumMod val="75000"/>
                      </a:schemeClr>
                    </a:solidFill>
                    <a:latin typeface="Times New Roman" panose="02020603050405020304" pitchFamily="18" charset="0"/>
                    <a:cs typeface="Times New Roman" panose="02020603050405020304" pitchFamily="18" charset="0"/>
                  </a:rPr>
                  <a:t>Purpose:</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To provide a margin of safety to account for uncertainties in material properties, load conditions, and potential defects.</a:t>
                </a:r>
              </a:p>
              <a:p>
                <a:pPr algn="just"/>
                <a:r>
                  <a:rPr lang="en-IN" b="1" dirty="0">
                    <a:solidFill>
                      <a:schemeClr val="accent2">
                        <a:lumMod val="75000"/>
                      </a:schemeClr>
                    </a:solidFill>
                    <a:latin typeface="Times New Roman" panose="02020603050405020304" pitchFamily="18" charset="0"/>
                    <a:cs typeface="Times New Roman" panose="02020603050405020304" pitchFamily="18" charset="0"/>
                  </a:rPr>
                  <a:t>Stress Concentration</a:t>
                </a:r>
              </a:p>
              <a:p>
                <a:pPr marL="0" indent="0" algn="just">
                  <a:buNone/>
                </a:pPr>
                <a:r>
                  <a:rPr lang="en-IN" dirty="0">
                    <a:latin typeface="Times New Roman" panose="02020603050405020304" pitchFamily="18" charset="0"/>
                    <a:cs typeface="Times New Roman" panose="02020603050405020304" pitchFamily="18" charset="0"/>
                  </a:rPr>
                  <a:t>	Stress Concentration refers to the localized increase in stress around discontinuities or changes in geometry, such as holes, notches, or sharp corners in a material. These areas experience higher stress compared to the surrounding regions due to the disruption in the material's uniformity.</a:t>
                </a:r>
              </a:p>
              <a:p>
                <a:pPr algn="just">
                  <a:buFont typeface="Arial" panose="020B0604020202020204" pitchFamily="34" charset="0"/>
                  <a:buChar char="•"/>
                </a:pPr>
                <a:r>
                  <a:rPr lang="en-IN" b="1" dirty="0">
                    <a:solidFill>
                      <a:schemeClr val="accent2">
                        <a:lumMod val="75000"/>
                      </a:schemeClr>
                    </a:solidFill>
                    <a:latin typeface="Times New Roman" panose="02020603050405020304" pitchFamily="18" charset="0"/>
                    <a:cs typeface="Times New Roman" panose="02020603050405020304" pitchFamily="18" charset="0"/>
                  </a:rPr>
                  <a:t>Factors Affecting Stress Concentration:</a:t>
                </a:r>
                <a:endParaRPr lang="en-IN"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IN" b="1" dirty="0">
                    <a:latin typeface="Times New Roman" panose="02020603050405020304" pitchFamily="18" charset="0"/>
                    <a:cs typeface="Times New Roman" panose="02020603050405020304" pitchFamily="18" charset="0"/>
                  </a:rPr>
                  <a:t>Geometry of the Discontinuity:</a:t>
                </a:r>
                <a:r>
                  <a:rPr lang="en-IN" dirty="0">
                    <a:latin typeface="Times New Roman" panose="02020603050405020304" pitchFamily="18" charset="0"/>
                    <a:cs typeface="Times New Roman" panose="02020603050405020304" pitchFamily="18" charset="0"/>
                  </a:rPr>
                  <a:t> Sharp corners or abrupt changes increase concentration.</a:t>
                </a:r>
              </a:p>
              <a:p>
                <a:pPr marL="742950" lvl="1" indent="-285750" algn="just">
                  <a:buFont typeface="Arial" panose="020B0604020202020204" pitchFamily="34" charset="0"/>
                  <a:buChar char="•"/>
                </a:pPr>
                <a:r>
                  <a:rPr lang="en-IN" b="1" dirty="0">
                    <a:latin typeface="Times New Roman" panose="02020603050405020304" pitchFamily="18" charset="0"/>
                    <a:cs typeface="Times New Roman" panose="02020603050405020304" pitchFamily="18" charset="0"/>
                  </a:rPr>
                  <a:t>Load Type and Direction:</a:t>
                </a:r>
                <a:r>
                  <a:rPr lang="en-IN" dirty="0">
                    <a:latin typeface="Times New Roman" panose="02020603050405020304" pitchFamily="18" charset="0"/>
                    <a:cs typeface="Times New Roman" panose="02020603050405020304" pitchFamily="18" charset="0"/>
                  </a:rPr>
                  <a:t> Affects how stress is distributed around the discontinuity.</a:t>
                </a:r>
              </a:p>
              <a:p>
                <a:pPr algn="just">
                  <a:buFont typeface="Arial" panose="020B0604020202020204" pitchFamily="34" charset="0"/>
                  <a:buChar char="•"/>
                </a:pPr>
                <a:r>
                  <a:rPr lang="en-IN" b="1" dirty="0">
                    <a:solidFill>
                      <a:schemeClr val="accent2">
                        <a:lumMod val="75000"/>
                      </a:schemeClr>
                    </a:solidFill>
                    <a:latin typeface="Times New Roman" panose="02020603050405020304" pitchFamily="18" charset="0"/>
                    <a:cs typeface="Times New Roman" panose="02020603050405020304" pitchFamily="18" charset="0"/>
                  </a:rPr>
                  <a:t>Stress Concentration Factor (Kt):</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 dimensionless factor used to quantify the increase in stress due to the discontinuity.</a:t>
                </a:r>
              </a:p>
              <a:p>
                <a:pPr algn="jus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σ</a:t>
                </a:r>
                <a:r>
                  <a:rPr lang="en-IN" baseline="-25000" dirty="0">
                    <a:latin typeface="Times New Roman" panose="02020603050405020304" pitchFamily="18" charset="0"/>
                    <a:cs typeface="Times New Roman" panose="02020603050405020304" pitchFamily="18" charset="0"/>
                  </a:rPr>
                  <a:t>max</a:t>
                </a:r>
                <a:r>
                  <a:rPr lang="en-IN" dirty="0">
                    <a:latin typeface="Times New Roman" panose="02020603050405020304" pitchFamily="18" charset="0"/>
                    <a:cs typeface="Times New Roman" panose="02020603050405020304" pitchFamily="18" charset="0"/>
                  </a:rPr>
                  <a:t>=K</a:t>
                </a:r>
                <a:r>
                  <a:rPr lang="en-IN" baseline="-25000" dirty="0">
                    <a:latin typeface="Times New Roman" panose="02020603050405020304" pitchFamily="18" charset="0"/>
                    <a:cs typeface="Times New Roman" panose="02020603050405020304" pitchFamily="18" charset="0"/>
                  </a:rPr>
                  <a:t>t</a:t>
                </a:r>
                <a:r>
                  <a:rPr lang="en-IN"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σ</a:t>
                </a:r>
                <a:r>
                  <a:rPr lang="en-IN" baseline="-25000" dirty="0">
                    <a:latin typeface="Times New Roman" panose="02020603050405020304" pitchFamily="18" charset="0"/>
                    <a:cs typeface="Times New Roman" panose="02020603050405020304" pitchFamily="18" charset="0"/>
                  </a:rPr>
                  <a:t>nominal</a:t>
                </a:r>
                <a:endParaRPr lang="en-IN" dirty="0">
                  <a:latin typeface="Times New Roman" panose="02020603050405020304" pitchFamily="18" charset="0"/>
                  <a:cs typeface="Times New Roman" panose="02020603050405020304" pitchFamily="18" charset="0"/>
                </a:endParaRPr>
              </a:p>
              <a:p>
                <a:pPr marL="0" indent="0" algn="just">
                  <a:buNone/>
                </a:pPr>
                <a:r>
                  <a:rPr lang="en-US" dirty="0">
                    <a:solidFill>
                      <a:schemeClr val="accent2">
                        <a:lumMod val="75000"/>
                      </a:schemeClr>
                    </a:solidFill>
                    <a:latin typeface="Times New Roman" panose="02020603050405020304" pitchFamily="18" charset="0"/>
                    <a:cs typeface="Times New Roman" panose="02020603050405020304" pitchFamily="18" charset="0"/>
                  </a:rPr>
                  <a:t>Where:</a:t>
                </a:r>
              </a:p>
              <a:p>
                <a:pPr algn="jus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σ</a:t>
                </a:r>
                <a:r>
                  <a:rPr lang="en-IN" baseline="-25000" dirty="0">
                    <a:latin typeface="Times New Roman" panose="02020603050405020304" pitchFamily="18" charset="0"/>
                    <a:cs typeface="Times New Roman" panose="02020603050405020304" pitchFamily="18" charset="0"/>
                  </a:rPr>
                  <a:t>max</a:t>
                </a:r>
                <a:r>
                  <a:rPr lang="en-IN" dirty="0">
                    <a:latin typeface="Times New Roman" panose="02020603050405020304" pitchFamily="18" charset="0"/>
                    <a:cs typeface="Times New Roman" panose="02020603050405020304" pitchFamily="18" charset="0"/>
                  </a:rPr>
                  <a:t>​ is the maximum stress, and </a:t>
                </a:r>
                <a:r>
                  <a:rPr lang="el-GR" dirty="0">
                    <a:latin typeface="Times New Roman" panose="02020603050405020304" pitchFamily="18" charset="0"/>
                    <a:cs typeface="Times New Roman" panose="02020603050405020304" pitchFamily="18" charset="0"/>
                  </a:rPr>
                  <a:t>σ</a:t>
                </a:r>
                <a:r>
                  <a:rPr lang="en-IN" baseline="-25000" dirty="0">
                    <a:latin typeface="Times New Roman" panose="02020603050405020304" pitchFamily="18" charset="0"/>
                    <a:cs typeface="Times New Roman" panose="02020603050405020304" pitchFamily="18" charset="0"/>
                  </a:rPr>
                  <a:t>nominal</a:t>
                </a:r>
                <a:r>
                  <a:rPr lang="en-IN" dirty="0">
                    <a:latin typeface="Times New Roman" panose="02020603050405020304" pitchFamily="18" charset="0"/>
                    <a:cs typeface="Times New Roman" panose="02020603050405020304" pitchFamily="18" charset="0"/>
                  </a:rPr>
                  <a:t>​ is the nominal (average) stress.</a:t>
                </a:r>
              </a:p>
            </p:txBody>
          </p:sp>
        </mc:Choice>
        <mc:Fallback>
          <p:sp>
            <p:nvSpPr>
              <p:cNvPr id="3" name="Content Placeholder 2">
                <a:extLst>
                  <a:ext uri="{FF2B5EF4-FFF2-40B4-BE49-F238E27FC236}">
                    <a16:creationId xmlns:a16="http://schemas.microsoft.com/office/drawing/2014/main" id="{E5D32FD5-B4E3-3FE3-F6D1-30FA0BE1441E}"/>
                  </a:ext>
                </a:extLst>
              </p:cNvPr>
              <p:cNvSpPr>
                <a:spLocks noGrp="1" noRot="1" noChangeAspect="1" noMove="1" noResize="1" noEditPoints="1" noAdjustHandles="1" noChangeArrowheads="1" noChangeShapeType="1" noTextEdit="1"/>
              </p:cNvSpPr>
              <p:nvPr>
                <p:ph idx="1"/>
              </p:nvPr>
            </p:nvSpPr>
            <p:spPr>
              <a:xfrm>
                <a:off x="838200" y="368135"/>
                <a:ext cx="10515600" cy="6341424"/>
              </a:xfrm>
              <a:blipFill>
                <a:blip r:embed="rId2"/>
                <a:stretch>
                  <a:fillRect l="-724" t="-1597" r="-603"/>
                </a:stretch>
              </a:blipFill>
            </p:spPr>
            <p:txBody>
              <a:bodyPr/>
              <a:lstStyle/>
              <a:p>
                <a:r>
                  <a:rPr lang="en-US">
                    <a:noFill/>
                  </a:rPr>
                  <a:t> </a:t>
                </a:r>
              </a:p>
            </p:txBody>
          </p:sp>
        </mc:Fallback>
      </mc:AlternateContent>
    </p:spTree>
    <p:extLst>
      <p:ext uri="{BB962C8B-B14F-4D97-AF65-F5344CB8AC3E}">
        <p14:creationId xmlns:p14="http://schemas.microsoft.com/office/powerpoint/2010/main" val="2904128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5A7F9-3FA8-2D35-8BDE-129DB8806646}"/>
              </a:ext>
            </a:extLst>
          </p:cNvPr>
          <p:cNvSpPr>
            <a:spLocks noGrp="1"/>
          </p:cNvSpPr>
          <p:nvPr>
            <p:ph idx="1"/>
          </p:nvPr>
        </p:nvSpPr>
        <p:spPr>
          <a:xfrm>
            <a:off x="558140" y="653142"/>
            <a:ext cx="10795660" cy="5997039"/>
          </a:xfrm>
        </p:spPr>
        <p:txBody>
          <a:bodyPr>
            <a:normAutofit/>
          </a:bodyPr>
          <a:lstStyle/>
          <a:p>
            <a:pPr marL="0" indent="0" algn="just">
              <a:buNone/>
            </a:pPr>
            <a:r>
              <a:rPr lang="en-IN" sz="2400" b="1" dirty="0">
                <a:solidFill>
                  <a:schemeClr val="accent2">
                    <a:lumMod val="75000"/>
                  </a:schemeClr>
                </a:solidFill>
                <a:latin typeface="Times New Roman" panose="02020603050405020304" pitchFamily="18" charset="0"/>
                <a:cs typeface="Times New Roman" panose="02020603050405020304" pitchFamily="18" charset="0"/>
              </a:rPr>
              <a:t>Fatigue</a:t>
            </a:r>
          </a:p>
          <a:p>
            <a:pPr algn="just"/>
            <a:r>
              <a:rPr lang="en-IN" sz="2000" dirty="0">
                <a:latin typeface="Times New Roman" panose="02020603050405020304" pitchFamily="18" charset="0"/>
                <a:cs typeface="Times New Roman" panose="02020603050405020304" pitchFamily="18" charset="0"/>
              </a:rPr>
              <a:t>Fatigue is the progressive and localized structural damage that occurs when a material is subjected to cyclic loading. Over time, repeated loading and unloading can lead to the formation of cracks and eventual failure.</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Characteristics:</a:t>
            </a:r>
            <a:endParaRPr lang="en-IN" sz="2400" dirty="0">
              <a:solidFill>
                <a:schemeClr val="accent2">
                  <a:lumMod val="75000"/>
                </a:schemeClr>
              </a:solidFill>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Crack Initiation:</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Often starts from stress concentrators or defects.</a:t>
            </a: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Crack Propagation:</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 crack grows with each loading cycle.</a:t>
            </a:r>
          </a:p>
          <a:p>
            <a:pPr marL="742950" lvl="1" indent="-285750"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Final Fracture:</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Leads to complete failure of the component.</a:t>
            </a:r>
          </a:p>
          <a:p>
            <a:pPr marL="0" indent="0" algn="just">
              <a:buNone/>
            </a:pPr>
            <a:r>
              <a:rPr lang="en-IN" sz="2400" b="1" dirty="0">
                <a:solidFill>
                  <a:schemeClr val="accent2">
                    <a:lumMod val="75000"/>
                  </a:schemeClr>
                </a:solidFill>
                <a:latin typeface="Times New Roman" panose="02020603050405020304" pitchFamily="18" charset="0"/>
                <a:cs typeface="Times New Roman" panose="02020603050405020304" pitchFamily="18" charset="0"/>
              </a:rPr>
              <a:t>Endurance Limit</a:t>
            </a:r>
          </a:p>
          <a:p>
            <a:pPr algn="just"/>
            <a:r>
              <a:rPr lang="en-IN" sz="2000" dirty="0">
                <a:latin typeface="Times New Roman" panose="02020603050405020304" pitchFamily="18" charset="0"/>
                <a:cs typeface="Times New Roman" panose="02020603050405020304" pitchFamily="18" charset="0"/>
              </a:rPr>
              <a:t>Endurance Limit (or Fatigue Limit) is the maximum stress level a material can withstand for an infinite number of loading cycles without failing. It is a key parameter in designing components that experience cyclic loading.</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For Ferrous Materials:</a:t>
            </a:r>
            <a:r>
              <a:rPr lang="en-IN" sz="24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Endurance limit is a well-defined value.</a:t>
            </a:r>
          </a:p>
          <a:p>
            <a:pPr algn="just">
              <a:buFont typeface="Arial" panose="020B0604020202020204" pitchFamily="34" charset="0"/>
              <a:buChar char="•"/>
            </a:pPr>
            <a:r>
              <a:rPr lang="en-IN" sz="2400" b="1" dirty="0">
                <a:solidFill>
                  <a:schemeClr val="accent2">
                    <a:lumMod val="75000"/>
                  </a:schemeClr>
                </a:solidFill>
                <a:latin typeface="Times New Roman" panose="02020603050405020304" pitchFamily="18" charset="0"/>
                <a:cs typeface="Times New Roman" panose="02020603050405020304" pitchFamily="18" charset="0"/>
              </a:rPr>
              <a:t>For Non-Ferrous Materials:</a:t>
            </a:r>
            <a:r>
              <a:rPr lang="en-IN" sz="24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 concept is less defined, and fatigue strength is often used.</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976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1851</Words>
  <Application>Microsoft Macintosh PowerPoint</Application>
  <PresentationFormat>Widescreen</PresentationFormat>
  <Paragraphs>165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Cambria Math</vt:lpstr>
      <vt:lpstr>Microsoft Sans Serif</vt:lpstr>
      <vt:lpstr>Times New Roman</vt:lpstr>
      <vt:lpstr>Office Theme</vt:lpstr>
      <vt:lpstr>Government Polytechnic Chhapar</vt:lpstr>
      <vt:lpstr>Chapter 1: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2: Design of Key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Polytechnic Chhapar</dc:title>
  <dc:creator>Microsoft Office User</dc:creator>
  <cp:lastModifiedBy>Microsoft Office User</cp:lastModifiedBy>
  <cp:revision>25</cp:revision>
  <dcterms:created xsi:type="dcterms:W3CDTF">2024-08-12T03:48:53Z</dcterms:created>
  <dcterms:modified xsi:type="dcterms:W3CDTF">2024-08-12T07:13:31Z</dcterms:modified>
</cp:coreProperties>
</file>