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snapToGrid="0">
      <p:cViewPr varScale="1">
        <p:scale>
          <a:sx n="107" d="100"/>
          <a:sy n="107" d="100"/>
        </p:scale>
        <p:origin x="7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714B6-32D8-DBF1-DA96-22DB591EFE8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0FE83A4-BB84-37CF-4027-74D721967A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CC27E27-457A-EC26-96AB-D997B194ED9A}"/>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5" name="Footer Placeholder 4">
            <a:extLst>
              <a:ext uri="{FF2B5EF4-FFF2-40B4-BE49-F238E27FC236}">
                <a16:creationId xmlns:a16="http://schemas.microsoft.com/office/drawing/2014/main" id="{F7225023-6E0C-988B-8B35-D54F7F7D9C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219199-8D83-E7EA-4E23-84D4320F8725}"/>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2210640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02E82-0F34-17F3-BA3F-DE226DB4DDE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F7C9007-0621-4959-26A0-C7BA8AAB7B5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FCCC43-D311-F484-78F1-582BA16CF17D}"/>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5" name="Footer Placeholder 4">
            <a:extLst>
              <a:ext uri="{FF2B5EF4-FFF2-40B4-BE49-F238E27FC236}">
                <a16:creationId xmlns:a16="http://schemas.microsoft.com/office/drawing/2014/main" id="{B2E6C552-7B9D-1249-B189-4D0035C1D3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B77816-8920-4CDA-9DAC-3AFD12E798FA}"/>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420022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9D205B-8221-0103-DED6-A222B79C767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ADBF38E-5516-9C6A-B11F-C07DFE0184D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392DDDE-A171-C51E-BAFE-4EDBB0E2AF60}"/>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5" name="Footer Placeholder 4">
            <a:extLst>
              <a:ext uri="{FF2B5EF4-FFF2-40B4-BE49-F238E27FC236}">
                <a16:creationId xmlns:a16="http://schemas.microsoft.com/office/drawing/2014/main" id="{639261BA-D6D6-C205-CA63-7350F57C8C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DF6E28-A831-C236-254D-3954A3391D6C}"/>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83190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FAA3F-6419-3D76-7BD6-65D35CA950E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7E3E0ED-4EAA-D4E5-A658-270F376BC57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4C99734-1F65-B18A-AF20-21F3896C4CAE}"/>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5" name="Footer Placeholder 4">
            <a:extLst>
              <a:ext uri="{FF2B5EF4-FFF2-40B4-BE49-F238E27FC236}">
                <a16:creationId xmlns:a16="http://schemas.microsoft.com/office/drawing/2014/main" id="{A9535F3E-B93B-D5E5-2745-30437B42AA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4040AD-9227-5ED2-98DF-EF9315F3638F}"/>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1441079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729BA-C9D8-002B-8E34-546ED9E534D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A9C81E7-3869-B470-2A55-8BE09C8990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11691E3-0DAB-872E-43CF-1980BA7E64A9}"/>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5" name="Footer Placeholder 4">
            <a:extLst>
              <a:ext uri="{FF2B5EF4-FFF2-40B4-BE49-F238E27FC236}">
                <a16:creationId xmlns:a16="http://schemas.microsoft.com/office/drawing/2014/main" id="{C3B0DD44-2CEE-ECA6-54C2-445E91EB22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BBAC2-05FD-73FD-E41D-D7D45C00F24D}"/>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206035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326B6-0DC2-952E-1069-7CD535D05BF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E8D681F-8BF8-49EB-743D-0E3D54D8470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5486DA4-2F92-907B-B7A5-2E632CB18F1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3978CFF-E451-F6B5-C7F3-66544B970B71}"/>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6" name="Footer Placeholder 5">
            <a:extLst>
              <a:ext uri="{FF2B5EF4-FFF2-40B4-BE49-F238E27FC236}">
                <a16:creationId xmlns:a16="http://schemas.microsoft.com/office/drawing/2014/main" id="{FFACF046-44F2-BBD4-8333-081BF5E4C2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318D9C-C48D-55D4-9104-001BEBB3F341}"/>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977752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31577-578D-1B5E-6296-8EEE7CA2E474}"/>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5358454-9AB7-0A2C-0596-E44A0730EA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CF5FE56-5C66-B8EF-3E37-E06E9938561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7719749-E5CB-C079-1AA6-61B2C57635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20A4577-A971-B891-8785-21F7A706AE4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895B3F8-2469-E5C7-1165-BBEF139748CC}"/>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8" name="Footer Placeholder 7">
            <a:extLst>
              <a:ext uri="{FF2B5EF4-FFF2-40B4-BE49-F238E27FC236}">
                <a16:creationId xmlns:a16="http://schemas.microsoft.com/office/drawing/2014/main" id="{F893A9A0-8861-A0EC-8E0B-6E2D23ECCA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3F2D7F-3E4C-75DF-1176-2B71A4249B9E}"/>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986873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555BC-2C73-3E88-9CD1-D6F70EE8743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CA02BC6-1489-7381-BFA9-E7B55B9831FE}"/>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4" name="Footer Placeholder 3">
            <a:extLst>
              <a:ext uri="{FF2B5EF4-FFF2-40B4-BE49-F238E27FC236}">
                <a16:creationId xmlns:a16="http://schemas.microsoft.com/office/drawing/2014/main" id="{0B6AB750-F979-713E-B97A-B86369299D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1BE83A-A449-1C77-D87D-612657836745}"/>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3172484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80A327-EE3F-845C-F43B-7FB04241E761}"/>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3" name="Footer Placeholder 2">
            <a:extLst>
              <a:ext uri="{FF2B5EF4-FFF2-40B4-BE49-F238E27FC236}">
                <a16:creationId xmlns:a16="http://schemas.microsoft.com/office/drawing/2014/main" id="{92C4C574-B1B2-FEEB-BEDB-634FD76B4B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D41FC49-AF35-3242-311A-CED05114C2EA}"/>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51549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AB9AF-0865-2A21-57C2-625D7B50301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D422A08-A9D1-EE75-0D6A-158E4BAA38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4496A02-6F33-B2BE-DBBF-2021EFF605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3DC332F-9063-00F6-183C-F45EC78687F6}"/>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6" name="Footer Placeholder 5">
            <a:extLst>
              <a:ext uri="{FF2B5EF4-FFF2-40B4-BE49-F238E27FC236}">
                <a16:creationId xmlns:a16="http://schemas.microsoft.com/office/drawing/2014/main" id="{B7001FA1-852A-B565-F64B-1D9060EF36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725C1A-FA1D-F70A-B817-D8C24E5097D0}"/>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3754734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151A6-8ADA-2E93-ACED-4EAFAF9797D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6832CFA-3C20-8C10-B758-CF72708814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7E229B-372F-CFC0-5FC4-CD13AE7C1E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7F4BB5F-B892-B80C-68E1-0B5DE511D3AD}"/>
              </a:ext>
            </a:extLst>
          </p:cNvPr>
          <p:cNvSpPr>
            <a:spLocks noGrp="1"/>
          </p:cNvSpPr>
          <p:nvPr>
            <p:ph type="dt" sz="half" idx="10"/>
          </p:nvPr>
        </p:nvSpPr>
        <p:spPr/>
        <p:txBody>
          <a:bodyPr/>
          <a:lstStyle/>
          <a:p>
            <a:fld id="{37775D24-517E-0B40-AC95-401DA8F161E6}" type="datetimeFigureOut">
              <a:rPr lang="en-US" smtClean="0"/>
              <a:t>8/14/24</a:t>
            </a:fld>
            <a:endParaRPr lang="en-US"/>
          </a:p>
        </p:txBody>
      </p:sp>
      <p:sp>
        <p:nvSpPr>
          <p:cNvPr id="6" name="Footer Placeholder 5">
            <a:extLst>
              <a:ext uri="{FF2B5EF4-FFF2-40B4-BE49-F238E27FC236}">
                <a16:creationId xmlns:a16="http://schemas.microsoft.com/office/drawing/2014/main" id="{30272B0C-F807-0A98-949E-B8F611DF0E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85CB4A-7072-CA9F-0C0D-1F66A294A1C6}"/>
              </a:ext>
            </a:extLst>
          </p:cNvPr>
          <p:cNvSpPr>
            <a:spLocks noGrp="1"/>
          </p:cNvSpPr>
          <p:nvPr>
            <p:ph type="sldNum" sz="quarter" idx="12"/>
          </p:nvPr>
        </p:nvSpPr>
        <p:spPr/>
        <p:txBody>
          <a:bodyPr/>
          <a:lstStyle/>
          <a:p>
            <a:fld id="{A5B539F8-9206-8D4E-96B3-B4C65C59C33B}" type="slidenum">
              <a:rPr lang="en-US" smtClean="0"/>
              <a:t>‹#›</a:t>
            </a:fld>
            <a:endParaRPr lang="en-US"/>
          </a:p>
        </p:txBody>
      </p:sp>
    </p:spTree>
    <p:extLst>
      <p:ext uri="{BB962C8B-B14F-4D97-AF65-F5344CB8AC3E}">
        <p14:creationId xmlns:p14="http://schemas.microsoft.com/office/powerpoint/2010/main" val="48467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0A8C22-B6CB-4655-5927-CC7A8D1126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3102D21-7DEC-6E3C-1869-DDFA38107D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6349CF-71A9-5FCA-A24A-31E92319C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775D24-517E-0B40-AC95-401DA8F161E6}" type="datetimeFigureOut">
              <a:rPr lang="en-US" smtClean="0"/>
              <a:t>8/14/24</a:t>
            </a:fld>
            <a:endParaRPr lang="en-US"/>
          </a:p>
        </p:txBody>
      </p:sp>
      <p:sp>
        <p:nvSpPr>
          <p:cNvPr id="5" name="Footer Placeholder 4">
            <a:extLst>
              <a:ext uri="{FF2B5EF4-FFF2-40B4-BE49-F238E27FC236}">
                <a16:creationId xmlns:a16="http://schemas.microsoft.com/office/drawing/2014/main" id="{70327D83-F621-4941-D58E-FB190DB904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476423-A0E7-0A98-BF96-5FCBB92FC0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539F8-9206-8D4E-96B3-B4C65C59C33B}" type="slidenum">
              <a:rPr lang="en-US" smtClean="0"/>
              <a:t>‹#›</a:t>
            </a:fld>
            <a:endParaRPr lang="en-US"/>
          </a:p>
        </p:txBody>
      </p:sp>
    </p:spTree>
    <p:extLst>
      <p:ext uri="{BB962C8B-B14F-4D97-AF65-F5344CB8AC3E}">
        <p14:creationId xmlns:p14="http://schemas.microsoft.com/office/powerpoint/2010/main" val="3727902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99F08-CEFF-12D4-4C29-EB328205DCD8}"/>
              </a:ext>
            </a:extLst>
          </p:cNvPr>
          <p:cNvSpPr>
            <a:spLocks noGrp="1"/>
          </p:cNvSpPr>
          <p:nvPr>
            <p:ph type="ctrTitle"/>
          </p:nvPr>
        </p:nvSpPr>
        <p:spPr>
          <a:xfrm>
            <a:off x="193964" y="593766"/>
            <a:ext cx="11804072" cy="1508166"/>
          </a:xfrm>
        </p:spPr>
        <p:txBody>
          <a:bodyPr>
            <a:noAutofit/>
          </a:bodyPr>
          <a:lstStyle/>
          <a:p>
            <a:r>
              <a:rPr lang="en-US" b="1" dirty="0">
                <a:solidFill>
                  <a:schemeClr val="accent6">
                    <a:lumMod val="75000"/>
                  </a:schemeClr>
                </a:solidFill>
                <a:latin typeface="Arial" panose="020B0604020202020204" pitchFamily="34" charset="0"/>
                <a:cs typeface="Arial" panose="020B0604020202020204" pitchFamily="34" charset="0"/>
              </a:rPr>
              <a:t>Government Polytechnic </a:t>
            </a:r>
            <a:r>
              <a:rPr lang="en-US" b="1" dirty="0" err="1">
                <a:solidFill>
                  <a:schemeClr val="accent6">
                    <a:lumMod val="75000"/>
                  </a:schemeClr>
                </a:solidFill>
                <a:latin typeface="Arial" panose="020B0604020202020204" pitchFamily="34" charset="0"/>
                <a:cs typeface="Arial" panose="020B0604020202020204" pitchFamily="34" charset="0"/>
              </a:rPr>
              <a:t>Chhapar</a:t>
            </a:r>
            <a:endParaRPr lang="en-US" b="1" dirty="0">
              <a:solidFill>
                <a:schemeClr val="accent6">
                  <a:lumMod val="75000"/>
                </a:schemeClr>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4307F6D-35DB-5A62-BFCD-2748F319330B}"/>
              </a:ext>
            </a:extLst>
          </p:cNvPr>
          <p:cNvSpPr>
            <a:spLocks noGrp="1"/>
          </p:cNvSpPr>
          <p:nvPr>
            <p:ph type="subTitle" idx="1"/>
          </p:nvPr>
        </p:nvSpPr>
        <p:spPr>
          <a:xfrm>
            <a:off x="1524000" y="1947553"/>
            <a:ext cx="9144000" cy="4690753"/>
          </a:xfrm>
        </p:spPr>
        <p:txBody>
          <a:bodyPr>
            <a:normAutofit fontScale="85000" lnSpcReduction="20000"/>
          </a:bodyPr>
          <a:lstStyle/>
          <a:p>
            <a:endParaRPr lang="en-US" sz="4000" dirty="0">
              <a:solidFill>
                <a:schemeClr val="accent2">
                  <a:lumMod val="75000"/>
                </a:schemeClr>
              </a:solidFill>
              <a:latin typeface="Arial" panose="020B0604020202020204" pitchFamily="34" charset="0"/>
              <a:cs typeface="Arial" panose="020B0604020202020204" pitchFamily="34" charset="0"/>
            </a:endParaRPr>
          </a:p>
          <a:p>
            <a:endParaRPr lang="en-US" sz="4000" dirty="0">
              <a:solidFill>
                <a:schemeClr val="accent2">
                  <a:lumMod val="75000"/>
                </a:schemeClr>
              </a:solidFill>
              <a:latin typeface="Arial" panose="020B0604020202020204" pitchFamily="34" charset="0"/>
              <a:cs typeface="Arial" panose="020B0604020202020204" pitchFamily="34" charset="0"/>
            </a:endParaRPr>
          </a:p>
          <a:p>
            <a:r>
              <a:rPr lang="en-US" sz="4000" dirty="0">
                <a:solidFill>
                  <a:schemeClr val="accent2">
                    <a:lumMod val="75000"/>
                  </a:schemeClr>
                </a:solidFill>
                <a:latin typeface="Arial" panose="020B0604020202020204" pitchFamily="34" charset="0"/>
                <a:cs typeface="Arial" panose="020B0604020202020204" pitchFamily="34" charset="0"/>
              </a:rPr>
              <a:t>Mechanical Engineering Department </a:t>
            </a:r>
          </a:p>
          <a:p>
            <a:r>
              <a:rPr lang="en-US" sz="4000" dirty="0">
                <a:solidFill>
                  <a:schemeClr val="accent2">
                    <a:lumMod val="75000"/>
                  </a:schemeClr>
                </a:solidFill>
                <a:latin typeface="Arial" panose="020B0604020202020204" pitchFamily="34" charset="0"/>
                <a:cs typeface="Arial" panose="020B0604020202020204" pitchFamily="34" charset="0"/>
              </a:rPr>
              <a:t>Hydraulics and Pneumatics E-Content</a:t>
            </a:r>
          </a:p>
          <a:p>
            <a:endParaRPr lang="en-US" sz="4000" dirty="0">
              <a:latin typeface="Arial" panose="020B0604020202020204" pitchFamily="34" charset="0"/>
              <a:cs typeface="Arial" panose="020B0604020202020204" pitchFamily="34" charset="0"/>
            </a:endParaRPr>
          </a:p>
          <a:p>
            <a:pPr algn="l"/>
            <a:endParaRPr lang="en-US" sz="2800" dirty="0">
              <a:latin typeface="Arial" panose="020B0604020202020204" pitchFamily="34" charset="0"/>
              <a:cs typeface="Arial" panose="020B0604020202020204" pitchFamily="34" charset="0"/>
            </a:endParaRPr>
          </a:p>
          <a:p>
            <a:pPr algn="l"/>
            <a:endParaRPr lang="en-US" sz="2800" dirty="0">
              <a:solidFill>
                <a:srgbClr val="0070C0"/>
              </a:solidFill>
              <a:latin typeface="Arial" panose="020B0604020202020204" pitchFamily="34" charset="0"/>
              <a:cs typeface="Arial" panose="020B0604020202020204" pitchFamily="34" charset="0"/>
            </a:endParaRPr>
          </a:p>
          <a:p>
            <a:pPr algn="l"/>
            <a:r>
              <a:rPr lang="en-US" sz="2800" dirty="0">
                <a:solidFill>
                  <a:srgbClr val="0070C0"/>
                </a:solidFill>
                <a:latin typeface="Arial" panose="020B0604020202020204" pitchFamily="34" charset="0"/>
                <a:cs typeface="Arial" panose="020B0604020202020204" pitchFamily="34" charset="0"/>
              </a:rPr>
              <a:t>By: 	Rupesh Kumar</a:t>
            </a:r>
          </a:p>
          <a:p>
            <a:pPr algn="l"/>
            <a:r>
              <a:rPr lang="en-US" sz="2800" dirty="0">
                <a:solidFill>
                  <a:srgbClr val="0070C0"/>
                </a:solidFill>
                <a:latin typeface="Arial" panose="020B0604020202020204" pitchFamily="34" charset="0"/>
                <a:cs typeface="Arial" panose="020B0604020202020204" pitchFamily="34" charset="0"/>
              </a:rPr>
              <a:t>	Lecturer in Mechanical Engineering</a:t>
            </a:r>
          </a:p>
          <a:p>
            <a:pPr algn="l"/>
            <a:r>
              <a:rPr lang="en-US" sz="2800" dirty="0">
                <a:solidFill>
                  <a:srgbClr val="0070C0"/>
                </a:solidFill>
                <a:latin typeface="Arial" panose="020B0604020202020204" pitchFamily="34" charset="0"/>
                <a:cs typeface="Arial" panose="020B0604020202020204" pitchFamily="34" charset="0"/>
              </a:rPr>
              <a:t>	Govt. Polytechnic </a:t>
            </a:r>
            <a:r>
              <a:rPr lang="en-US" sz="2800" dirty="0" err="1">
                <a:solidFill>
                  <a:srgbClr val="0070C0"/>
                </a:solidFill>
                <a:latin typeface="Arial" panose="020B0604020202020204" pitchFamily="34" charset="0"/>
                <a:cs typeface="Arial" panose="020B0604020202020204" pitchFamily="34" charset="0"/>
              </a:rPr>
              <a:t>Chhapar</a:t>
            </a: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8066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90117F-4A2A-4104-7E5E-D98D24661AEA}"/>
              </a:ext>
            </a:extLst>
          </p:cNvPr>
          <p:cNvSpPr>
            <a:spLocks noGrp="1"/>
          </p:cNvSpPr>
          <p:nvPr>
            <p:ph idx="1"/>
          </p:nvPr>
        </p:nvSpPr>
        <p:spPr>
          <a:xfrm>
            <a:off x="838200" y="1132546"/>
            <a:ext cx="10515600" cy="5588887"/>
          </a:xfrm>
        </p:spPr>
        <p:txBody>
          <a:bodyPr>
            <a:normAutofit/>
          </a:bodyPr>
          <a:lstStyle/>
          <a:p>
            <a:pPr marL="0" indent="0" algn="just">
              <a:buNone/>
            </a:pPr>
            <a:r>
              <a:rPr lang="en-IN" sz="2000" b="1" dirty="0">
                <a:solidFill>
                  <a:schemeClr val="accent2">
                    <a:lumMod val="75000"/>
                  </a:schemeClr>
                </a:solidFill>
                <a:latin typeface="Times New Roman" panose="02020603050405020304" pitchFamily="18" charset="0"/>
                <a:cs typeface="Times New Roman" panose="02020603050405020304" pitchFamily="18" charset="0"/>
              </a:rPr>
              <a:t>Introduction to Hydraulics and Pneumatics</a:t>
            </a:r>
          </a:p>
          <a:p>
            <a:pPr algn="just"/>
            <a:r>
              <a:rPr lang="en-IN" sz="2000" dirty="0">
                <a:latin typeface="Times New Roman" panose="02020603050405020304" pitchFamily="18" charset="0"/>
                <a:cs typeface="Times New Roman" panose="02020603050405020304" pitchFamily="18" charset="0"/>
              </a:rPr>
              <a:t>Hydraulics and pneumatics are branches of fluid power engineering that use fluids to transmit and control energy. These systems are fundamental in various industrial applications, from machinery to aircraft.</a:t>
            </a:r>
          </a:p>
          <a:p>
            <a:pPr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Hydraulics involves the use of liquids, typically oil, to perform work. Hydraulic systems are known for their ability to generate high forces and precise control.</a:t>
            </a:r>
          </a:p>
          <a:p>
            <a:pPr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Pneumatics deals with the use of compressed air or other gases to transmit and control power. Pneumatic systems are often used for their simplicity and quick response, although they are generally less forceful compared to hydraulic systems.</a:t>
            </a:r>
          </a:p>
          <a:p>
            <a:pPr marL="0" indent="0" algn="just">
              <a:buNone/>
            </a:pPr>
            <a:r>
              <a:rPr lang="en-IN" sz="2000" b="1" dirty="0">
                <a:solidFill>
                  <a:schemeClr val="accent2">
                    <a:lumMod val="75000"/>
                  </a:schemeClr>
                </a:solidFill>
                <a:latin typeface="Times New Roman" panose="02020603050405020304" pitchFamily="18" charset="0"/>
                <a:cs typeface="Times New Roman" panose="02020603050405020304" pitchFamily="18" charset="0"/>
              </a:rPr>
              <a:t>Definition of Fluid</a:t>
            </a:r>
          </a:p>
          <a:p>
            <a:pPr algn="just"/>
            <a:r>
              <a:rPr lang="en-IN" sz="2000" dirty="0">
                <a:latin typeface="Times New Roman" panose="02020603050405020304" pitchFamily="18" charset="0"/>
                <a:cs typeface="Times New Roman" panose="02020603050405020304" pitchFamily="18" charset="0"/>
              </a:rPr>
              <a:t>A fluid is a substance that continually deforms (flows) under an applied shear stress. Fluids can be categorized into:</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Liquids</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These have a definite volume but no definite shape. They adapt to the shape of their container but maintain their volume. Examples include water, oil, and alcohol.</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Gases</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These have neither a definite shape nor a definite volume. They expand to fill the shape and volume of their container. Examples include air, nitrogen, and helium.</a:t>
            </a:r>
          </a:p>
          <a:p>
            <a:pPr algn="just"/>
            <a:endParaRPr lang="en-US" sz="20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ADF191D3-896D-DFB8-6DCB-8A1B0F019B41}"/>
              </a:ext>
            </a:extLst>
          </p:cNvPr>
          <p:cNvSpPr>
            <a:spLocks noGrp="1"/>
          </p:cNvSpPr>
          <p:nvPr>
            <p:ph type="title"/>
          </p:nvPr>
        </p:nvSpPr>
        <p:spPr>
          <a:xfrm>
            <a:off x="838200" y="0"/>
            <a:ext cx="10515600" cy="1132548"/>
          </a:xfrm>
        </p:spPr>
        <p:txBody>
          <a:bodyPr/>
          <a:lstStyle/>
          <a:p>
            <a:r>
              <a:rPr lang="en-US" dirty="0">
                <a:solidFill>
                  <a:srgbClr val="0070C0"/>
                </a:solidFill>
                <a:latin typeface="Arial" panose="020B0604020202020204" pitchFamily="34" charset="0"/>
                <a:cs typeface="Arial" panose="020B0604020202020204" pitchFamily="34" charset="0"/>
              </a:rPr>
              <a:t>Chapter 1: Introduction</a:t>
            </a:r>
          </a:p>
        </p:txBody>
      </p:sp>
    </p:spTree>
    <p:extLst>
      <p:ext uri="{BB962C8B-B14F-4D97-AF65-F5344CB8AC3E}">
        <p14:creationId xmlns:p14="http://schemas.microsoft.com/office/powerpoint/2010/main" val="1287820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672C13-EFFD-86B4-A9E3-B00DE3902AB6}"/>
              </a:ext>
            </a:extLst>
          </p:cNvPr>
          <p:cNvSpPr>
            <a:spLocks noGrp="1"/>
          </p:cNvSpPr>
          <p:nvPr>
            <p:ph idx="1"/>
          </p:nvPr>
        </p:nvSpPr>
        <p:spPr>
          <a:xfrm>
            <a:off x="838200" y="469900"/>
            <a:ext cx="10223500" cy="6210300"/>
          </a:xfrm>
        </p:spPr>
        <p:txBody>
          <a:bodyPr>
            <a:normAutofit/>
          </a:bodyPr>
          <a:lstStyle/>
          <a:p>
            <a:pPr algn="just"/>
            <a:endParaRPr lang="en-IN"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r>
              <a:rPr lang="en-IN" sz="2000" b="1" dirty="0">
                <a:solidFill>
                  <a:schemeClr val="accent2">
                    <a:lumMod val="75000"/>
                  </a:schemeClr>
                </a:solidFill>
                <a:latin typeface="Times New Roman" panose="02020603050405020304" pitchFamily="18" charset="0"/>
                <a:cs typeface="Times New Roman" panose="02020603050405020304" pitchFamily="18" charset="0"/>
              </a:rPr>
              <a:t>Types of Fluid</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Newtonian Fluids</a:t>
            </a:r>
            <a:r>
              <a:rPr lang="en-IN" sz="2000" dirty="0">
                <a:solidFill>
                  <a:schemeClr val="accent2">
                    <a:lumMod val="75000"/>
                  </a:schemeClr>
                </a:solidFill>
                <a:latin typeface="Times New Roman" panose="02020603050405020304" pitchFamily="18" charset="0"/>
                <a:cs typeface="Times New Roman" panose="02020603050405020304" pitchFamily="18" charset="0"/>
              </a:rPr>
              <a:t>:</a:t>
            </a:r>
          </a:p>
          <a:p>
            <a:pPr marL="742950" lvl="1" indent="-285750" algn="just">
              <a:buFont typeface="+mj-lt"/>
              <a:buAutoNum type="arabicPeriod"/>
            </a:pPr>
            <a:r>
              <a:rPr lang="en-IN" sz="2000" dirty="0">
                <a:latin typeface="Times New Roman" panose="02020603050405020304" pitchFamily="18" charset="0"/>
                <a:cs typeface="Times New Roman" panose="02020603050405020304" pitchFamily="18" charset="0"/>
              </a:rPr>
              <a:t>These fluids have a constant viscosity, meaning their resistance to flow is consistent regardless of the applied stress.</a:t>
            </a:r>
          </a:p>
          <a:p>
            <a:pPr marL="742950" lvl="1" indent="-285750" algn="just">
              <a:buFont typeface="+mj-lt"/>
              <a:buAutoNum type="arabicPeriod"/>
            </a:pPr>
            <a:r>
              <a:rPr lang="en-IN" sz="2000" dirty="0">
                <a:latin typeface="Times New Roman" panose="02020603050405020304" pitchFamily="18" charset="0"/>
                <a:cs typeface="Times New Roman" panose="02020603050405020304" pitchFamily="18" charset="0"/>
              </a:rPr>
              <a:t>Examples include water and air.</a:t>
            </a:r>
          </a:p>
          <a:p>
            <a:pPr marL="457200" lvl="1" indent="0" algn="just">
              <a:buNone/>
            </a:pPr>
            <a:endParaRPr lang="en-IN" sz="2000" dirty="0">
              <a:latin typeface="Times New Roman" panose="02020603050405020304" pitchFamily="18" charset="0"/>
              <a:cs typeface="Times New Roman" panose="02020603050405020304" pitchFamily="18" charset="0"/>
            </a:endParaRP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Non-Newtonian Fluids</a:t>
            </a:r>
            <a:r>
              <a:rPr lang="en-IN" sz="2000" dirty="0">
                <a:solidFill>
                  <a:schemeClr val="accent2">
                    <a:lumMod val="75000"/>
                  </a:schemeClr>
                </a:solidFill>
                <a:latin typeface="Times New Roman" panose="02020603050405020304" pitchFamily="18" charset="0"/>
                <a:cs typeface="Times New Roman" panose="02020603050405020304" pitchFamily="18" charset="0"/>
              </a:rPr>
              <a:t>:</a:t>
            </a:r>
          </a:p>
          <a:p>
            <a:pPr marL="742950" lvl="1" indent="-285750" algn="just">
              <a:buFont typeface="+mj-lt"/>
              <a:buAutoNum type="arabicPeriod"/>
            </a:pPr>
            <a:r>
              <a:rPr lang="en-IN" sz="2000" dirty="0">
                <a:latin typeface="Times New Roman" panose="02020603050405020304" pitchFamily="18" charset="0"/>
                <a:cs typeface="Times New Roman" panose="02020603050405020304" pitchFamily="18" charset="0"/>
              </a:rPr>
              <a:t>These fluids do not have a constant viscosity. Their resistance to flow changes with the applied stress or the rate of deformation.</a:t>
            </a:r>
          </a:p>
          <a:p>
            <a:pPr marL="742950" lvl="1" indent="-285750" algn="just">
              <a:buFont typeface="+mj-lt"/>
              <a:buAutoNum type="arabicPeriod"/>
            </a:pPr>
            <a:r>
              <a:rPr lang="en-IN" sz="2000" dirty="0">
                <a:latin typeface="Times New Roman" panose="02020603050405020304" pitchFamily="18" charset="0"/>
                <a:cs typeface="Times New Roman" panose="02020603050405020304" pitchFamily="18" charset="0"/>
              </a:rPr>
              <a:t>They can be further classified into:</a:t>
            </a:r>
          </a:p>
          <a:p>
            <a:pPr marL="1143000" lvl="2" indent="-228600" algn="just">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Shear-thickening Fluids</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Viscosity increases with shear rate (e.g., </a:t>
            </a:r>
            <a:r>
              <a:rPr lang="en-IN" dirty="0" err="1">
                <a:latin typeface="Times New Roman" panose="02020603050405020304" pitchFamily="18" charset="0"/>
                <a:cs typeface="Times New Roman" panose="02020603050405020304" pitchFamily="18" charset="0"/>
              </a:rPr>
              <a:t>cornstarch</a:t>
            </a:r>
            <a:r>
              <a:rPr lang="en-IN" dirty="0">
                <a:latin typeface="Times New Roman" panose="02020603050405020304" pitchFamily="18" charset="0"/>
                <a:cs typeface="Times New Roman" panose="02020603050405020304" pitchFamily="18" charset="0"/>
              </a:rPr>
              <a:t> in water).</a:t>
            </a:r>
          </a:p>
          <a:p>
            <a:pPr marL="1143000" lvl="2" indent="-228600" algn="just">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Shear-thinning Fluids</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Viscosity decreases with shear rate (e.g., ketchup).</a:t>
            </a:r>
          </a:p>
          <a:p>
            <a:pPr marL="1143000" lvl="2" indent="-228600" algn="just">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Thixotropic Fluids</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Viscosity decreases over time with constant shear stress (e.g., some gels).</a:t>
            </a:r>
          </a:p>
          <a:p>
            <a:pPr marL="1143000" lvl="2" indent="-228600" algn="just">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Rheopectic Fluids</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Viscosity increases over time with constant shear stress.</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820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2A8A-2839-3C27-0168-341B0B3BC6A3}"/>
              </a:ext>
            </a:extLst>
          </p:cNvPr>
          <p:cNvSpPr>
            <a:spLocks noGrp="1"/>
          </p:cNvSpPr>
          <p:nvPr>
            <p:ph idx="1"/>
          </p:nvPr>
        </p:nvSpPr>
        <p:spPr>
          <a:xfrm>
            <a:off x="711200" y="342900"/>
            <a:ext cx="10261600" cy="6273800"/>
          </a:xfrm>
        </p:spPr>
        <p:txBody>
          <a:bodyPr>
            <a:noAutofit/>
          </a:bodyPr>
          <a:lstStyle/>
          <a:p>
            <a:pPr algn="just"/>
            <a:r>
              <a:rPr lang="en-IN" sz="2000" b="1" dirty="0">
                <a:solidFill>
                  <a:schemeClr val="accent2">
                    <a:lumMod val="75000"/>
                  </a:schemeClr>
                </a:solidFill>
                <a:latin typeface="Times New Roman" panose="02020603050405020304" pitchFamily="18" charset="0"/>
                <a:cs typeface="Times New Roman" panose="02020603050405020304" pitchFamily="18" charset="0"/>
              </a:rPr>
              <a:t>Properties of Fluids</a:t>
            </a:r>
          </a:p>
          <a:p>
            <a:pPr marL="0" indent="0" algn="just">
              <a:buNone/>
            </a:pPr>
            <a:endParaRPr lang="en-IN"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Viscosity</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A measure of a fluid's resistance to flow. It indicates how "thick" or "thin" a fluid is. Higher viscosity means greater resistance to flow.</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Density</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The mass of a fluid per unit volume. Density affects buoyancy and pressure. For gases, density varies with pressure and temperature.</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Pressure</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The force exerted per unit area. In a fluid, pressure is exerted equally in all directions.</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Compressibility</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The measure of how much a fluid's volume decreases under pressure. Gases are highly compressible, while liquids are relatively incompressible.</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Temperature</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Affects fluid properties such as viscosity and density. Higher temperatures usually decrease viscosity for liquids and increase viscosity for gases.</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Surface Tension</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The force that acts on the surface of a liquid, causing it to behave like a stretched elastic membrane. It is responsible for phenomena such as water droplets forming spherical shapes.</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Flow Characteristics</a:t>
            </a:r>
            <a:r>
              <a:rPr lang="en-IN" sz="2000" dirty="0">
                <a:solidFill>
                  <a:schemeClr val="accent2">
                    <a:lumMod val="75000"/>
                  </a:schemeClr>
                </a:solidFill>
                <a:latin typeface="Times New Roman" panose="02020603050405020304" pitchFamily="18" charset="0"/>
                <a:cs typeface="Times New Roman" panose="02020603050405020304" pitchFamily="18" charset="0"/>
              </a:rPr>
              <a:t>:</a:t>
            </a:r>
          </a:p>
          <a:p>
            <a:pPr marL="742950" lvl="1" indent="-285750"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Laminar Flow</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Smooth and orderly flow where fluid particles move in parallel layers.</a:t>
            </a:r>
          </a:p>
          <a:p>
            <a:pPr marL="742950" lvl="1" indent="-285750"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Turbulent Flow</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Irregular and chaotic flow with mixing of fluid particles.</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99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A4E5FD-343C-5F5B-D296-346769099EF5}"/>
              </a:ext>
            </a:extLst>
          </p:cNvPr>
          <p:cNvSpPr>
            <a:spLocks noGrp="1"/>
          </p:cNvSpPr>
          <p:nvPr>
            <p:ph idx="1"/>
          </p:nvPr>
        </p:nvSpPr>
        <p:spPr>
          <a:xfrm>
            <a:off x="965200" y="1447800"/>
            <a:ext cx="8382000" cy="5219700"/>
          </a:xfrm>
        </p:spPr>
        <p:txBody>
          <a:bodyPr>
            <a:normAutofit/>
          </a:bodyPr>
          <a:lstStyle/>
          <a:p>
            <a:pPr algn="just"/>
            <a:r>
              <a:rPr lang="en-IN" sz="2000" b="1" dirty="0">
                <a:solidFill>
                  <a:schemeClr val="accent2">
                    <a:lumMod val="75000"/>
                  </a:schemeClr>
                </a:solidFill>
                <a:latin typeface="Times New Roman" panose="02020603050405020304" pitchFamily="18" charset="0"/>
                <a:cs typeface="Times New Roman" panose="02020603050405020304" pitchFamily="18" charset="0"/>
              </a:rPr>
              <a:t>Introduction to Pressure</a:t>
            </a:r>
          </a:p>
          <a:p>
            <a:pPr algn="just"/>
            <a:r>
              <a:rPr lang="en-IN" sz="2000" dirty="0">
                <a:latin typeface="Times New Roman" panose="02020603050405020304" pitchFamily="18" charset="0"/>
                <a:cs typeface="Times New Roman" panose="02020603050405020304" pitchFamily="18" charset="0"/>
              </a:rPr>
              <a:t>Pressure is a fundamental concept in physics and engineering, defined as the force applied per unit area. It is a measure of how much force is exerted on a surface and can be experienced in various contexts, such as in fluids, gases, and solids. The formula for calculating pressure (P) is:</a:t>
            </a:r>
          </a:p>
          <a:p>
            <a:pPr algn="just"/>
            <a:r>
              <a:rPr lang="en-IN" sz="2000" dirty="0">
                <a:latin typeface="Times New Roman" panose="02020603050405020304" pitchFamily="18" charset="0"/>
                <a:cs typeface="Times New Roman" panose="02020603050405020304" pitchFamily="18" charset="0"/>
              </a:rPr>
              <a:t>P=F/A</a:t>
            </a:r>
          </a:p>
          <a:p>
            <a:pPr marL="0" indent="0" algn="just">
              <a:buNone/>
            </a:pPr>
            <a:r>
              <a:rPr lang="en-IN" sz="2000" dirty="0">
                <a:latin typeface="Times New Roman" panose="02020603050405020304" pitchFamily="18" charset="0"/>
                <a:cs typeface="Times New Roman" panose="02020603050405020304" pitchFamily="18" charset="0"/>
              </a:rPr>
              <a:t>Where:</a:t>
            </a:r>
          </a:p>
          <a:p>
            <a:pPr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P = pressure</a:t>
            </a:r>
          </a:p>
          <a:p>
            <a:pPr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F = force applied</a:t>
            </a:r>
          </a:p>
          <a:p>
            <a:pPr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A = area over which the force is applied</a:t>
            </a:r>
          </a:p>
          <a:p>
            <a:pPr algn="just"/>
            <a:r>
              <a:rPr lang="en-IN" sz="2000" dirty="0">
                <a:latin typeface="Times New Roman" panose="02020603050405020304" pitchFamily="18" charset="0"/>
                <a:cs typeface="Times New Roman" panose="02020603050405020304" pitchFamily="18" charset="0"/>
              </a:rPr>
              <a:t>Pressure is typically measured in units such as pascals (Pa), atmospheres (</a:t>
            </a:r>
            <a:r>
              <a:rPr lang="en-IN" sz="2000" dirty="0" err="1">
                <a:latin typeface="Times New Roman" panose="02020603050405020304" pitchFamily="18" charset="0"/>
                <a:cs typeface="Times New Roman" panose="02020603050405020304" pitchFamily="18" charset="0"/>
              </a:rPr>
              <a:t>atm</a:t>
            </a:r>
            <a:r>
              <a:rPr lang="en-IN" sz="2000" dirty="0">
                <a:latin typeface="Times New Roman" panose="02020603050405020304" pitchFamily="18" charset="0"/>
                <a:cs typeface="Times New Roman" panose="02020603050405020304" pitchFamily="18" charset="0"/>
              </a:rPr>
              <a:t>), or pounds per square inch (psi).</a:t>
            </a:r>
          </a:p>
          <a:p>
            <a:pPr algn="just"/>
            <a:endParaRPr lang="en-US" sz="20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8BCD82F6-3DC4-E823-8536-F71DF878DC2D}"/>
              </a:ext>
            </a:extLst>
          </p:cNvPr>
          <p:cNvSpPr>
            <a:spLocks noGrp="1"/>
          </p:cNvSpPr>
          <p:nvPr>
            <p:ph type="title"/>
          </p:nvPr>
        </p:nvSpPr>
        <p:spPr>
          <a:xfrm>
            <a:off x="304800" y="315252"/>
            <a:ext cx="10515600" cy="1132548"/>
          </a:xfrm>
        </p:spPr>
        <p:txBody>
          <a:bodyPr>
            <a:normAutofit fontScale="90000"/>
          </a:bodyPr>
          <a:lstStyle/>
          <a:p>
            <a:r>
              <a:rPr lang="en-US" dirty="0">
                <a:solidFill>
                  <a:srgbClr val="0070C0"/>
                </a:solidFill>
                <a:latin typeface="Arial" panose="020B0604020202020204" pitchFamily="34" charset="0"/>
                <a:cs typeface="Arial" panose="020B0604020202020204" pitchFamily="34" charset="0"/>
              </a:rPr>
              <a:t>Chapter 2: Pressure and its Measurements </a:t>
            </a:r>
          </a:p>
        </p:txBody>
      </p:sp>
    </p:spTree>
    <p:extLst>
      <p:ext uri="{BB962C8B-B14F-4D97-AF65-F5344CB8AC3E}">
        <p14:creationId xmlns:p14="http://schemas.microsoft.com/office/powerpoint/2010/main" val="2511036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7471E60-553B-103C-7511-B7C9F7F9F7E5}"/>
                  </a:ext>
                </a:extLst>
              </p:cNvPr>
              <p:cNvSpPr>
                <a:spLocks noGrp="1"/>
              </p:cNvSpPr>
              <p:nvPr>
                <p:ph idx="1"/>
              </p:nvPr>
            </p:nvSpPr>
            <p:spPr>
              <a:xfrm>
                <a:off x="127000" y="0"/>
                <a:ext cx="11976100" cy="6565900"/>
              </a:xfrm>
            </p:spPr>
            <p:txBody>
              <a:bodyPr>
                <a:noAutofit/>
              </a:bodyPr>
              <a:lstStyle/>
              <a:p>
                <a:pPr algn="just"/>
                <a:r>
                  <a:rPr lang="en-IN" sz="1800" b="1" dirty="0">
                    <a:solidFill>
                      <a:schemeClr val="accent2">
                        <a:lumMod val="75000"/>
                      </a:schemeClr>
                    </a:solidFill>
                    <a:latin typeface="Times New Roman" panose="02020603050405020304" pitchFamily="18" charset="0"/>
                    <a:cs typeface="Times New Roman" panose="02020603050405020304" pitchFamily="18" charset="0"/>
                  </a:rPr>
                  <a:t>Types of Pressure</a:t>
                </a:r>
              </a:p>
              <a:p>
                <a:pPr algn="just"/>
                <a:r>
                  <a:rPr lang="en-IN" sz="1800" dirty="0">
                    <a:latin typeface="Times New Roman" panose="02020603050405020304" pitchFamily="18" charset="0"/>
                    <a:cs typeface="Times New Roman" panose="02020603050405020304" pitchFamily="18" charset="0"/>
                  </a:rPr>
                  <a:t>Pressure can be classified into several types based on the context in which it is applied:</a:t>
                </a:r>
              </a:p>
              <a:p>
                <a:pPr algn="just">
                  <a:buFont typeface="+mj-lt"/>
                  <a:buAutoNum type="arabicPeriod"/>
                </a:pPr>
                <a:r>
                  <a:rPr lang="en-IN" sz="1800" b="1" dirty="0">
                    <a:solidFill>
                      <a:schemeClr val="accent2">
                        <a:lumMod val="75000"/>
                      </a:schemeClr>
                    </a:solidFill>
                    <a:latin typeface="Times New Roman" panose="02020603050405020304" pitchFamily="18" charset="0"/>
                    <a:cs typeface="Times New Roman" panose="02020603050405020304" pitchFamily="18" charset="0"/>
                  </a:rPr>
                  <a:t>Absolute Pressure</a:t>
                </a:r>
                <a:r>
                  <a:rPr lang="en-IN" sz="1800" dirty="0">
                    <a:solidFill>
                      <a:schemeClr val="accent2">
                        <a:lumMod val="75000"/>
                      </a:schemeClr>
                    </a:solidFill>
                    <a:latin typeface="Times New Roman" panose="02020603050405020304" pitchFamily="18" charset="0"/>
                    <a:cs typeface="Times New Roman" panose="02020603050405020304" pitchFamily="18" charset="0"/>
                  </a:rPr>
                  <a:t>: </a:t>
                </a:r>
                <a:r>
                  <a:rPr lang="en-IN" sz="1800" dirty="0">
                    <a:latin typeface="Times New Roman" panose="02020603050405020304" pitchFamily="18" charset="0"/>
                    <a:cs typeface="Times New Roman" panose="02020603050405020304" pitchFamily="18" charset="0"/>
                  </a:rPr>
                  <a:t>This is the total pressure exerted on a system, including the atmospheric pressure. It is measured relative to a perfect vacuum.</a:t>
                </a:r>
              </a:p>
              <a:p>
                <a:pPr marL="457200" lvl="1" indent="0" algn="just">
                  <a:buNone/>
                </a:pPr>
                <a:r>
                  <a:rPr lang="en-IN" sz="1800" dirty="0">
                    <a:latin typeface="Times New Roman" panose="02020603050405020304" pitchFamily="18" charset="0"/>
                    <a:cs typeface="Times New Roman" panose="02020603050405020304" pitchFamily="18" charset="0"/>
                  </a:rPr>
                  <a:t>Formula: </a:t>
                </a:r>
                <a:r>
                  <a:rPr lang="en-IN" sz="1800" dirty="0" err="1">
                    <a:latin typeface="Times New Roman" panose="02020603050405020304" pitchFamily="18" charset="0"/>
                    <a:cs typeface="Times New Roman" panose="02020603050405020304" pitchFamily="18" charset="0"/>
                  </a:rPr>
                  <a:t>P</a:t>
                </a:r>
                <a:r>
                  <a:rPr lang="en-IN" sz="1800" baseline="-25000" dirty="0" err="1">
                    <a:latin typeface="Times New Roman" panose="02020603050405020304" pitchFamily="18" charset="0"/>
                    <a:cs typeface="Times New Roman" panose="02020603050405020304" pitchFamily="18" charset="0"/>
                  </a:rPr>
                  <a:t>absolute</a:t>
                </a:r>
                <a:r>
                  <a:rPr lang="en-IN" sz="1800" dirty="0">
                    <a:latin typeface="Times New Roman" panose="02020603050405020304" pitchFamily="18" charset="0"/>
                    <a:cs typeface="Times New Roman" panose="02020603050405020304" pitchFamily="18" charset="0"/>
                  </a:rPr>
                  <a:t>= </a:t>
                </a:r>
                <a:r>
                  <a:rPr lang="en-IN" sz="1800" dirty="0" err="1">
                    <a:latin typeface="Times New Roman" panose="02020603050405020304" pitchFamily="18" charset="0"/>
                    <a:cs typeface="Times New Roman" panose="02020603050405020304" pitchFamily="18" charset="0"/>
                  </a:rPr>
                  <a:t>P</a:t>
                </a:r>
                <a:r>
                  <a:rPr lang="en-IN" sz="1800" baseline="-25000" dirty="0" err="1">
                    <a:latin typeface="Times New Roman" panose="02020603050405020304" pitchFamily="18" charset="0"/>
                    <a:cs typeface="Times New Roman" panose="02020603050405020304" pitchFamily="18" charset="0"/>
                  </a:rPr>
                  <a:t>gauge</a:t>
                </a:r>
                <a:r>
                  <a:rPr lang="en-IN" sz="1800" dirty="0">
                    <a:latin typeface="Times New Roman" panose="02020603050405020304" pitchFamily="18" charset="0"/>
                    <a:cs typeface="Times New Roman" panose="02020603050405020304" pitchFamily="18" charset="0"/>
                  </a:rPr>
                  <a:t>+ </a:t>
                </a:r>
                <a:r>
                  <a:rPr lang="en-IN" sz="1800" dirty="0" err="1">
                    <a:latin typeface="Times New Roman" panose="02020603050405020304" pitchFamily="18" charset="0"/>
                    <a:cs typeface="Times New Roman" panose="02020603050405020304" pitchFamily="18" charset="0"/>
                  </a:rPr>
                  <a:t>P</a:t>
                </a:r>
                <a:r>
                  <a:rPr lang="en-IN" sz="1800" baseline="-25000" dirty="0" err="1">
                    <a:latin typeface="Times New Roman" panose="02020603050405020304" pitchFamily="18" charset="0"/>
                    <a:cs typeface="Times New Roman" panose="02020603050405020304" pitchFamily="18" charset="0"/>
                  </a:rPr>
                  <a:t>atmospheric</a:t>
                </a:r>
                <a:r>
                  <a:rPr lang="en-IN" sz="1800" dirty="0">
                    <a:latin typeface="Times New Roman" panose="02020603050405020304" pitchFamily="18" charset="0"/>
                    <a:cs typeface="Times New Roman" panose="02020603050405020304" pitchFamily="18" charset="0"/>
                  </a:rPr>
                  <a:t>​</a:t>
                </a:r>
              </a:p>
              <a:p>
                <a:pPr algn="just">
                  <a:buFont typeface="+mj-lt"/>
                  <a:buAutoNum type="arabicPeriod"/>
                </a:pPr>
                <a:r>
                  <a:rPr lang="en-IN" sz="1800" b="1" dirty="0">
                    <a:solidFill>
                      <a:schemeClr val="accent2">
                        <a:lumMod val="75000"/>
                      </a:schemeClr>
                    </a:solidFill>
                    <a:latin typeface="Times New Roman" panose="02020603050405020304" pitchFamily="18" charset="0"/>
                    <a:cs typeface="Times New Roman" panose="02020603050405020304" pitchFamily="18" charset="0"/>
                  </a:rPr>
                  <a:t>Gauge Pressure</a:t>
                </a:r>
                <a:r>
                  <a:rPr lang="en-IN" sz="1800" dirty="0">
                    <a:solidFill>
                      <a:schemeClr val="accent2">
                        <a:lumMod val="75000"/>
                      </a:schemeClr>
                    </a:solidFill>
                    <a:latin typeface="Times New Roman" panose="02020603050405020304" pitchFamily="18" charset="0"/>
                    <a:cs typeface="Times New Roman" panose="02020603050405020304" pitchFamily="18" charset="0"/>
                  </a:rPr>
                  <a:t>: </a:t>
                </a:r>
                <a:r>
                  <a:rPr lang="en-IN" sz="1800" dirty="0">
                    <a:latin typeface="Times New Roman" panose="02020603050405020304" pitchFamily="18" charset="0"/>
                    <a:cs typeface="Times New Roman" panose="02020603050405020304" pitchFamily="18" charset="0"/>
                  </a:rPr>
                  <a:t>Gauge pressure measures pressure relative to atmospheric pressure. It does not account for atmospheric pressure and can be positive or negative. It is what most pressure measuring instruments display.</a:t>
                </a:r>
              </a:p>
              <a:p>
                <a:pPr marL="457200" lvl="1" indent="0" algn="just">
                  <a:buNone/>
                </a:pPr>
                <a:r>
                  <a:rPr lang="en-IN" sz="1800" dirty="0">
                    <a:latin typeface="Times New Roman" panose="02020603050405020304" pitchFamily="18" charset="0"/>
                    <a:cs typeface="Times New Roman" panose="02020603050405020304" pitchFamily="18" charset="0"/>
                  </a:rPr>
                  <a:t>Formula: </a:t>
                </a:r>
                <a:r>
                  <a:rPr lang="en-IN" sz="1800" dirty="0" err="1">
                    <a:latin typeface="Times New Roman" panose="02020603050405020304" pitchFamily="18" charset="0"/>
                    <a:cs typeface="Times New Roman" panose="02020603050405020304" pitchFamily="18" charset="0"/>
                  </a:rPr>
                  <a:t>P</a:t>
                </a:r>
                <a:r>
                  <a:rPr lang="en-IN" sz="1800" baseline="-25000" dirty="0" err="1">
                    <a:latin typeface="Times New Roman" panose="02020603050405020304" pitchFamily="18" charset="0"/>
                    <a:cs typeface="Times New Roman" panose="02020603050405020304" pitchFamily="18" charset="0"/>
                  </a:rPr>
                  <a:t>gauge</a:t>
                </a:r>
                <a:r>
                  <a:rPr lang="en-IN" sz="1800" baseline="-25000" dirty="0">
                    <a:latin typeface="Times New Roman" panose="02020603050405020304" pitchFamily="18" charset="0"/>
                    <a:cs typeface="Times New Roman" panose="02020603050405020304" pitchFamily="18" charset="0"/>
                  </a:rPr>
                  <a:t> </a:t>
                </a:r>
                <a:r>
                  <a:rPr lang="en-IN" sz="1800" dirty="0">
                    <a:latin typeface="Times New Roman" panose="02020603050405020304" pitchFamily="18" charset="0"/>
                    <a:cs typeface="Times New Roman" panose="02020603050405020304" pitchFamily="18" charset="0"/>
                  </a:rPr>
                  <a:t>= </a:t>
                </a:r>
                <a:r>
                  <a:rPr lang="en-IN" sz="1800" dirty="0" err="1">
                    <a:latin typeface="Times New Roman" panose="02020603050405020304" pitchFamily="18" charset="0"/>
                    <a:cs typeface="Times New Roman" panose="02020603050405020304" pitchFamily="18" charset="0"/>
                  </a:rPr>
                  <a:t>P</a:t>
                </a:r>
                <a:r>
                  <a:rPr lang="en-IN" sz="1800" baseline="-25000" dirty="0" err="1">
                    <a:latin typeface="Times New Roman" panose="02020603050405020304" pitchFamily="18" charset="0"/>
                    <a:cs typeface="Times New Roman" panose="02020603050405020304" pitchFamily="18" charset="0"/>
                  </a:rPr>
                  <a:t>absolute</a:t>
                </a:r>
                <a:r>
                  <a:rPr lang="en-IN" sz="1800" baseline="-25000" dirty="0">
                    <a:latin typeface="Times New Roman" panose="02020603050405020304" pitchFamily="18" charset="0"/>
                    <a:cs typeface="Times New Roman" panose="02020603050405020304" pitchFamily="18" charset="0"/>
                  </a:rPr>
                  <a:t> </a:t>
                </a:r>
                <a:r>
                  <a:rPr lang="en-IN" sz="1800" dirty="0">
                    <a:latin typeface="Times New Roman" panose="02020603050405020304" pitchFamily="18" charset="0"/>
                    <a:cs typeface="Times New Roman" panose="02020603050405020304" pitchFamily="18" charset="0"/>
                  </a:rPr>
                  <a:t>−</a:t>
                </a:r>
                <a:r>
                  <a:rPr lang="en-IN" sz="1800" dirty="0" err="1">
                    <a:latin typeface="Times New Roman" panose="02020603050405020304" pitchFamily="18" charset="0"/>
                    <a:cs typeface="Times New Roman" panose="02020603050405020304" pitchFamily="18" charset="0"/>
                  </a:rPr>
                  <a:t>P</a:t>
                </a:r>
                <a:r>
                  <a:rPr lang="en-IN" sz="1800" baseline="-25000" dirty="0" err="1">
                    <a:latin typeface="Times New Roman" panose="02020603050405020304" pitchFamily="18" charset="0"/>
                    <a:cs typeface="Times New Roman" panose="02020603050405020304" pitchFamily="18" charset="0"/>
                  </a:rPr>
                  <a:t>atmospheric</a:t>
                </a:r>
                <a:r>
                  <a:rPr lang="en-IN" sz="1800" dirty="0">
                    <a:latin typeface="Times New Roman" panose="02020603050405020304" pitchFamily="18" charset="0"/>
                    <a:cs typeface="Times New Roman" panose="02020603050405020304" pitchFamily="18" charset="0"/>
                  </a:rPr>
                  <a:t>​</a:t>
                </a:r>
              </a:p>
              <a:p>
                <a:pPr algn="just">
                  <a:buFont typeface="+mj-lt"/>
                  <a:buAutoNum type="arabicPeriod"/>
                </a:pPr>
                <a:r>
                  <a:rPr lang="en-IN" sz="1800" b="1" dirty="0">
                    <a:solidFill>
                      <a:schemeClr val="accent2">
                        <a:lumMod val="75000"/>
                      </a:schemeClr>
                    </a:solidFill>
                    <a:latin typeface="Times New Roman" panose="02020603050405020304" pitchFamily="18" charset="0"/>
                    <a:cs typeface="Times New Roman" panose="02020603050405020304" pitchFamily="18" charset="0"/>
                  </a:rPr>
                  <a:t>Differential Pressure</a:t>
                </a:r>
                <a:r>
                  <a:rPr lang="en-IN" sz="1800" dirty="0">
                    <a:solidFill>
                      <a:schemeClr val="accent2">
                        <a:lumMod val="75000"/>
                      </a:schemeClr>
                    </a:solidFill>
                    <a:latin typeface="Times New Roman" panose="02020603050405020304" pitchFamily="18" charset="0"/>
                    <a:cs typeface="Times New Roman" panose="02020603050405020304" pitchFamily="18" charset="0"/>
                  </a:rPr>
                  <a:t>: </a:t>
                </a:r>
                <a:r>
                  <a:rPr lang="en-IN" sz="1800" dirty="0">
                    <a:latin typeface="Times New Roman" panose="02020603050405020304" pitchFamily="18" charset="0"/>
                    <a:cs typeface="Times New Roman" panose="02020603050405020304" pitchFamily="18" charset="0"/>
                  </a:rPr>
                  <a:t>This refers to the difference in pressure between two points in a system. It is important in applications like fluid flow measurement and filtration.</a:t>
                </a:r>
              </a:p>
              <a:p>
                <a:pPr marL="457200" lvl="1" indent="0" algn="just">
                  <a:buNone/>
                </a:pPr>
                <a:r>
                  <a:rPr lang="en-IN" sz="1800" dirty="0">
                    <a:latin typeface="Times New Roman" panose="02020603050405020304" pitchFamily="18" charset="0"/>
                    <a:cs typeface="Times New Roman" panose="02020603050405020304" pitchFamily="18" charset="0"/>
                  </a:rPr>
                  <a:t>Formula: </a:t>
                </a:r>
                <a:r>
                  <a:rPr lang="en-IN" sz="1800" dirty="0" err="1">
                    <a:latin typeface="Times New Roman" panose="02020603050405020304" pitchFamily="18" charset="0"/>
                    <a:cs typeface="Times New Roman" panose="02020603050405020304" pitchFamily="18" charset="0"/>
                  </a:rPr>
                  <a:t>P</a:t>
                </a:r>
                <a:r>
                  <a:rPr lang="en-IN" sz="1800" baseline="-25000" dirty="0" err="1">
                    <a:latin typeface="Times New Roman" panose="02020603050405020304" pitchFamily="18" charset="0"/>
                    <a:cs typeface="Times New Roman" panose="02020603050405020304" pitchFamily="18" charset="0"/>
                  </a:rPr>
                  <a:t>differential</a:t>
                </a:r>
                <a:r>
                  <a:rPr lang="en-IN" sz="1800" dirty="0">
                    <a:latin typeface="Times New Roman" panose="02020603050405020304" pitchFamily="18" charset="0"/>
                    <a:cs typeface="Times New Roman" panose="02020603050405020304" pitchFamily="18" charset="0"/>
                  </a:rPr>
                  <a:t>=P</a:t>
                </a:r>
                <a:r>
                  <a:rPr lang="en-IN" sz="1800" baseline="-25000" dirty="0">
                    <a:latin typeface="Times New Roman" panose="02020603050405020304" pitchFamily="18" charset="0"/>
                    <a:cs typeface="Times New Roman" panose="02020603050405020304" pitchFamily="18" charset="0"/>
                  </a:rPr>
                  <a:t>1</a:t>
                </a:r>
                <a:r>
                  <a:rPr lang="en-IN" sz="1800" dirty="0">
                    <a:latin typeface="Times New Roman" panose="02020603050405020304" pitchFamily="18" charset="0"/>
                    <a:cs typeface="Times New Roman" panose="02020603050405020304" pitchFamily="18" charset="0"/>
                  </a:rPr>
                  <a:t>−P</a:t>
                </a:r>
                <a:r>
                  <a:rPr lang="en-IN" sz="1800" baseline="-25000" dirty="0">
                    <a:latin typeface="Times New Roman" panose="02020603050405020304" pitchFamily="18" charset="0"/>
                    <a:cs typeface="Times New Roman" panose="02020603050405020304" pitchFamily="18" charset="0"/>
                  </a:rPr>
                  <a:t>2</a:t>
                </a:r>
                <a:endParaRPr lang="en-US" sz="1800" baseline="-25000" dirty="0">
                  <a:latin typeface="Times New Roman" panose="02020603050405020304" pitchFamily="18" charset="0"/>
                  <a:cs typeface="Times New Roman" panose="02020603050405020304" pitchFamily="18" charset="0"/>
                </a:endParaRPr>
              </a:p>
              <a:p>
                <a:pPr marL="0" indent="0" algn="just">
                  <a:buNone/>
                </a:pPr>
                <a:r>
                  <a:rPr lang="en-IN" sz="1800" b="1" dirty="0">
                    <a:latin typeface="Times New Roman" panose="02020603050405020304" pitchFamily="18" charset="0"/>
                    <a:cs typeface="Times New Roman" panose="02020603050405020304" pitchFamily="18" charset="0"/>
                  </a:rPr>
                  <a:t>4. </a:t>
                </a:r>
                <a:r>
                  <a:rPr lang="en-IN" sz="1800" b="1" dirty="0">
                    <a:solidFill>
                      <a:schemeClr val="accent2">
                        <a:lumMod val="75000"/>
                      </a:schemeClr>
                    </a:solidFill>
                    <a:latin typeface="Times New Roman" panose="02020603050405020304" pitchFamily="18" charset="0"/>
                    <a:cs typeface="Times New Roman" panose="02020603050405020304" pitchFamily="18" charset="0"/>
                  </a:rPr>
                  <a:t>Hydrostatic Pressure: </a:t>
                </a:r>
                <a:r>
                  <a:rPr lang="en-IN" sz="1800" dirty="0">
                    <a:latin typeface="Times New Roman" panose="02020603050405020304" pitchFamily="18" charset="0"/>
                    <a:cs typeface="Times New Roman" panose="02020603050405020304" pitchFamily="18" charset="0"/>
                  </a:rPr>
                  <a:t>This type of pressure is exerted by a fluid at rest due to the weight of the fluid above it. It increases with depth in a fluid and is calculated using the formula: P=</a:t>
                </a:r>
                <a:r>
                  <a:rPr lang="el-GR" sz="1800" dirty="0">
                    <a:latin typeface="Times New Roman" panose="02020603050405020304" pitchFamily="18" charset="0"/>
                    <a:cs typeface="Times New Roman" panose="02020603050405020304" pitchFamily="18" charset="0"/>
                  </a:rPr>
                  <a:t>ρ</a:t>
                </a:r>
                <a:r>
                  <a:rPr lang="en-IN" sz="1800" dirty="0" err="1">
                    <a:latin typeface="Times New Roman" panose="02020603050405020304" pitchFamily="18" charset="0"/>
                    <a:cs typeface="Times New Roman" panose="02020603050405020304" pitchFamily="18" charset="0"/>
                  </a:rPr>
                  <a:t>gh</a:t>
                </a:r>
                <a:endParaRPr lang="en-IN" sz="1800" dirty="0">
                  <a:latin typeface="Times New Roman" panose="02020603050405020304" pitchFamily="18" charset="0"/>
                  <a:cs typeface="Times New Roman" panose="02020603050405020304" pitchFamily="18" charset="0"/>
                </a:endParaRPr>
              </a:p>
              <a:p>
                <a:pPr marL="0" indent="0" algn="just">
                  <a:buNone/>
                </a:pPr>
                <a:r>
                  <a:rPr lang="en-IN" sz="1800" dirty="0">
                    <a:latin typeface="Times New Roman" panose="02020603050405020304" pitchFamily="18" charset="0"/>
                    <a:cs typeface="Times New Roman" panose="02020603050405020304" pitchFamily="18" charset="0"/>
                  </a:rPr>
                  <a:t>Where: </a:t>
                </a:r>
                <a:r>
                  <a:rPr lang="el-GR" sz="1800" dirty="0">
                    <a:latin typeface="Times New Roman" panose="02020603050405020304" pitchFamily="18" charset="0"/>
                    <a:cs typeface="Times New Roman" panose="02020603050405020304" pitchFamily="18" charset="0"/>
                  </a:rPr>
                  <a:t>ρ = </a:t>
                </a:r>
                <a:r>
                  <a:rPr lang="en-IN" sz="1800" dirty="0">
                    <a:latin typeface="Times New Roman" panose="02020603050405020304" pitchFamily="18" charset="0"/>
                    <a:cs typeface="Times New Roman" panose="02020603050405020304" pitchFamily="18" charset="0"/>
                  </a:rPr>
                  <a:t>density of the fluid, g = acceleration due to gravity, h = height of the fluid column above the point of measurement</a:t>
                </a:r>
              </a:p>
              <a:p>
                <a:pPr marL="0" indent="0" algn="just">
                  <a:buNone/>
                </a:pPr>
                <a:r>
                  <a:rPr lang="en-IN" sz="1800" b="1" dirty="0">
                    <a:latin typeface="Times New Roman" panose="02020603050405020304" pitchFamily="18" charset="0"/>
                    <a:cs typeface="Times New Roman" panose="02020603050405020304" pitchFamily="18" charset="0"/>
                  </a:rPr>
                  <a:t>5. </a:t>
                </a:r>
                <a:r>
                  <a:rPr lang="en-IN" sz="1800" b="1" dirty="0">
                    <a:solidFill>
                      <a:schemeClr val="accent2">
                        <a:lumMod val="75000"/>
                      </a:schemeClr>
                    </a:solidFill>
                    <a:latin typeface="Times New Roman" panose="02020603050405020304" pitchFamily="18" charset="0"/>
                    <a:cs typeface="Times New Roman" panose="02020603050405020304" pitchFamily="18" charset="0"/>
                  </a:rPr>
                  <a:t>Static Pressure</a:t>
                </a:r>
                <a:r>
                  <a:rPr lang="en-IN" sz="1800" dirty="0">
                    <a:solidFill>
                      <a:schemeClr val="accent2">
                        <a:lumMod val="75000"/>
                      </a:schemeClr>
                    </a:solidFill>
                    <a:latin typeface="Times New Roman" panose="02020603050405020304" pitchFamily="18" charset="0"/>
                    <a:cs typeface="Times New Roman" panose="02020603050405020304" pitchFamily="18" charset="0"/>
                  </a:rPr>
                  <a:t>: </a:t>
                </a:r>
                <a:r>
                  <a:rPr lang="en-IN" sz="1800" dirty="0">
                    <a:latin typeface="Times New Roman" panose="02020603050405020304" pitchFamily="18" charset="0"/>
                    <a:cs typeface="Times New Roman" panose="02020603050405020304" pitchFamily="18" charset="0"/>
                  </a:rPr>
                  <a:t>This is the pressure exerted by a fluid at rest and is independent of fluid motion. It is crucial in systems involving fluid dynamics, HVAC systems, and aerodynamics.</a:t>
                </a:r>
              </a:p>
              <a:p>
                <a:pPr marL="0" indent="0" algn="just">
                  <a:buNone/>
                </a:pPr>
                <a:r>
                  <a:rPr lang="en-IN" sz="1800" b="1" dirty="0">
                    <a:latin typeface="Times New Roman" panose="02020603050405020304" pitchFamily="18" charset="0"/>
                    <a:cs typeface="Times New Roman" panose="02020603050405020304" pitchFamily="18" charset="0"/>
                  </a:rPr>
                  <a:t>6. </a:t>
                </a:r>
                <a:r>
                  <a:rPr lang="en-IN" sz="1800" b="1" dirty="0">
                    <a:solidFill>
                      <a:schemeClr val="accent2">
                        <a:lumMod val="75000"/>
                      </a:schemeClr>
                    </a:solidFill>
                    <a:latin typeface="Times New Roman" panose="02020603050405020304" pitchFamily="18" charset="0"/>
                    <a:cs typeface="Times New Roman" panose="02020603050405020304" pitchFamily="18" charset="0"/>
                  </a:rPr>
                  <a:t>Dynamic Pressure</a:t>
                </a:r>
                <a:r>
                  <a:rPr lang="en-IN" sz="1800" dirty="0">
                    <a:solidFill>
                      <a:schemeClr val="accent2">
                        <a:lumMod val="75000"/>
                      </a:schemeClr>
                    </a:solidFill>
                    <a:latin typeface="Times New Roman" panose="02020603050405020304" pitchFamily="18" charset="0"/>
                    <a:cs typeface="Times New Roman" panose="02020603050405020304" pitchFamily="18" charset="0"/>
                  </a:rPr>
                  <a:t>: </a:t>
                </a:r>
                <a:r>
                  <a:rPr lang="en-IN" sz="1800" dirty="0">
                    <a:latin typeface="Times New Roman" panose="02020603050405020304" pitchFamily="18" charset="0"/>
                    <a:cs typeface="Times New Roman" panose="02020603050405020304" pitchFamily="18" charset="0"/>
                  </a:rPr>
                  <a:t>This pressure arises from the motion of a fluid and is defined as the kinetic energy per unit volume of the fluid. It is commonly used in fluid dynamics and is given by: </a:t>
                </a:r>
                <a:r>
                  <a:rPr lang="en-IN" sz="1800" dirty="0" err="1">
                    <a:latin typeface="Times New Roman" panose="02020603050405020304" pitchFamily="18" charset="0"/>
                    <a:cs typeface="Times New Roman" panose="02020603050405020304" pitchFamily="18" charset="0"/>
                  </a:rPr>
                  <a:t>P</a:t>
                </a:r>
                <a:r>
                  <a:rPr lang="en-IN" sz="1800" baseline="-25000" dirty="0" err="1">
                    <a:latin typeface="Times New Roman" panose="02020603050405020304" pitchFamily="18" charset="0"/>
                    <a:cs typeface="Times New Roman" panose="02020603050405020304" pitchFamily="18" charset="0"/>
                  </a:rPr>
                  <a:t>dynamic</a:t>
                </a:r>
                <a:r>
                  <a:rPr lang="en-IN" sz="1800" dirty="0">
                    <a:latin typeface="Times New Roman" panose="02020603050405020304" pitchFamily="18" charset="0"/>
                    <a:cs typeface="Times New Roman" panose="02020603050405020304" pitchFamily="18" charset="0"/>
                  </a:rPr>
                  <a:t>=</a:t>
                </a:r>
                <a14:m>
                  <m:oMath xmlns:m="http://schemas.openxmlformats.org/officeDocument/2006/math">
                    <m:f>
                      <m:fPr>
                        <m:ctrlPr>
                          <a:rPr lang="en-IN" sz="1800" i="1" dirty="0" smtClean="0">
                            <a:latin typeface="Cambria Math" panose="02040503050406030204" pitchFamily="18" charset="0"/>
                            <a:cs typeface="Times New Roman" panose="02020603050405020304" pitchFamily="18" charset="0"/>
                          </a:rPr>
                        </m:ctrlPr>
                      </m:fPr>
                      <m:num>
                        <m:r>
                          <a:rPr lang="en-US" sz="1800" b="0" i="1" dirty="0" smtClean="0">
                            <a:latin typeface="Cambria Math" panose="02040503050406030204" pitchFamily="18" charset="0"/>
                            <a:cs typeface="Times New Roman" panose="02020603050405020304" pitchFamily="18" charset="0"/>
                          </a:rPr>
                          <m:t>1</m:t>
                        </m:r>
                      </m:num>
                      <m:den>
                        <m:r>
                          <a:rPr lang="en-US" sz="1800" b="0" i="1" dirty="0" smtClean="0">
                            <a:latin typeface="Cambria Math" panose="02040503050406030204" pitchFamily="18" charset="0"/>
                            <a:cs typeface="Times New Roman" panose="02020603050405020304" pitchFamily="18" charset="0"/>
                          </a:rPr>
                          <m:t>2</m:t>
                        </m:r>
                      </m:den>
                    </m:f>
                  </m:oMath>
                </a14:m>
                <a:r>
                  <a:rPr lang="el-GR" sz="1800" dirty="0">
                    <a:latin typeface="Times New Roman" panose="02020603050405020304" pitchFamily="18" charset="0"/>
                    <a:cs typeface="Times New Roman" panose="02020603050405020304" pitchFamily="18" charset="0"/>
                  </a:rPr>
                  <a:t>ρ</a:t>
                </a:r>
                <a:r>
                  <a:rPr lang="en-IN" sz="1800" dirty="0">
                    <a:latin typeface="Times New Roman" panose="02020603050405020304" pitchFamily="18" charset="0"/>
                    <a:cs typeface="Times New Roman" panose="02020603050405020304" pitchFamily="18" charset="0"/>
                  </a:rPr>
                  <a:t>v</a:t>
                </a:r>
                <a:r>
                  <a:rPr lang="en-IN" sz="1800" baseline="30000" dirty="0">
                    <a:latin typeface="Times New Roman" panose="02020603050405020304" pitchFamily="18" charset="0"/>
                    <a:cs typeface="Times New Roman" panose="02020603050405020304" pitchFamily="18" charset="0"/>
                  </a:rPr>
                  <a:t>2</a:t>
                </a:r>
              </a:p>
              <a:p>
                <a:pPr marL="0" indent="0" algn="just">
                  <a:buNone/>
                </a:pPr>
                <a:r>
                  <a:rPr lang="en-IN" sz="1800" dirty="0">
                    <a:latin typeface="Times New Roman" panose="02020603050405020304" pitchFamily="18" charset="0"/>
                    <a:cs typeface="Times New Roman" panose="02020603050405020304" pitchFamily="18" charset="0"/>
                  </a:rPr>
                  <a:t>Where:</a:t>
                </a:r>
              </a:p>
              <a:p>
                <a:pPr algn="just">
                  <a:buFont typeface="Arial" panose="020B0604020202020204" pitchFamily="34" charset="0"/>
                  <a:buChar char="•"/>
                </a:pPr>
                <a:r>
                  <a:rPr lang="en-IN" sz="1800" dirty="0">
                    <a:latin typeface="Times New Roman" panose="02020603050405020304" pitchFamily="18" charset="0"/>
                    <a:cs typeface="Times New Roman" panose="02020603050405020304" pitchFamily="18" charset="0"/>
                  </a:rPr>
                  <a:t>V = fluid velocity</a:t>
                </a:r>
              </a:p>
              <a:p>
                <a:pPr marL="457200" lvl="1" indent="0" algn="just">
                  <a:buNone/>
                </a:pPr>
                <a:endParaRPr lang="en-US" sz="1800" dirty="0">
                  <a:latin typeface="Times New Roman" panose="02020603050405020304" pitchFamily="18" charset="0"/>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97471E60-553B-103C-7511-B7C9F7F9F7E5}"/>
                  </a:ext>
                </a:extLst>
              </p:cNvPr>
              <p:cNvSpPr>
                <a:spLocks noGrp="1" noRot="1" noChangeAspect="1" noMove="1" noResize="1" noEditPoints="1" noAdjustHandles="1" noChangeArrowheads="1" noChangeShapeType="1" noTextEdit="1"/>
              </p:cNvSpPr>
              <p:nvPr>
                <p:ph idx="1"/>
              </p:nvPr>
            </p:nvSpPr>
            <p:spPr>
              <a:xfrm>
                <a:off x="127000" y="0"/>
                <a:ext cx="11976100" cy="6565900"/>
              </a:xfrm>
              <a:blipFill>
                <a:blip r:embed="rId2"/>
                <a:stretch>
                  <a:fillRect l="-530" t="-967" r="-530" b="-2128"/>
                </a:stretch>
              </a:blipFill>
            </p:spPr>
            <p:txBody>
              <a:bodyPr/>
              <a:lstStyle/>
              <a:p>
                <a:r>
                  <a:rPr lang="en-US">
                    <a:noFill/>
                  </a:rPr>
                  <a:t> </a:t>
                </a:r>
              </a:p>
            </p:txBody>
          </p:sp>
        </mc:Fallback>
      </mc:AlternateContent>
    </p:spTree>
    <p:extLst>
      <p:ext uri="{BB962C8B-B14F-4D97-AF65-F5344CB8AC3E}">
        <p14:creationId xmlns:p14="http://schemas.microsoft.com/office/powerpoint/2010/main" val="1390818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B50940-7C55-D6CC-17AE-0FE855A4C01B}"/>
              </a:ext>
            </a:extLst>
          </p:cNvPr>
          <p:cNvSpPr>
            <a:spLocks noGrp="1"/>
          </p:cNvSpPr>
          <p:nvPr>
            <p:ph idx="1"/>
          </p:nvPr>
        </p:nvSpPr>
        <p:spPr>
          <a:xfrm>
            <a:off x="177800" y="114300"/>
            <a:ext cx="11772900" cy="6743700"/>
          </a:xfrm>
        </p:spPr>
        <p:txBody>
          <a:bodyPr>
            <a:noAutofit/>
          </a:bodyPr>
          <a:lstStyle/>
          <a:p>
            <a:pPr marL="0" indent="0" algn="just">
              <a:buNone/>
            </a:pPr>
            <a:r>
              <a:rPr lang="en-IN" sz="2000" b="1" dirty="0">
                <a:solidFill>
                  <a:schemeClr val="accent2">
                    <a:lumMod val="75000"/>
                  </a:schemeClr>
                </a:solidFill>
                <a:latin typeface="Times New Roman" panose="02020603050405020304" pitchFamily="18" charset="0"/>
                <a:cs typeface="Times New Roman" panose="02020603050405020304" pitchFamily="18" charset="0"/>
              </a:rPr>
              <a:t>1. Piezometer: </a:t>
            </a:r>
            <a:r>
              <a:rPr lang="en-IN" sz="2000" dirty="0">
                <a:latin typeface="Times New Roman" panose="02020603050405020304" pitchFamily="18" charset="0"/>
                <a:cs typeface="Times New Roman" panose="02020603050405020304" pitchFamily="18" charset="0"/>
              </a:rPr>
              <a:t>A piezometer is a device used to measure the pressure of a fluid within a system. It is commonly employed in various fields such as hydraulics, geotechnics, and environmental engineering to measure pressure in fluids, typically groundwater, or to gauge the pressure head in a liquid column.</a:t>
            </a:r>
          </a:p>
          <a:p>
            <a:pPr algn="just"/>
            <a:r>
              <a:rPr lang="en-IN" sz="2000" b="1" dirty="0">
                <a:solidFill>
                  <a:schemeClr val="accent2">
                    <a:lumMod val="75000"/>
                  </a:schemeClr>
                </a:solidFill>
                <a:latin typeface="Times New Roman" panose="02020603050405020304" pitchFamily="18" charset="0"/>
                <a:cs typeface="Times New Roman" panose="02020603050405020304" pitchFamily="18" charset="0"/>
              </a:rPr>
              <a:t>Working Principle: Hydrostatic Pressure Measurement</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Piezometers typically measure hydrostatic pressure, which is the pressure exerted by a fluid due to its weight. The pressure measurement is often expressed in terms of the height of the fluid column in the piezometer.</a:t>
            </a:r>
          </a:p>
          <a:p>
            <a:pPr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Formula</a:t>
            </a:r>
            <a:r>
              <a:rPr lang="en-IN" sz="2000" dirty="0">
                <a:latin typeface="Times New Roman" panose="02020603050405020304" pitchFamily="18" charset="0"/>
                <a:cs typeface="Times New Roman" panose="02020603050405020304" pitchFamily="18" charset="0"/>
              </a:rPr>
              <a:t>: P=</a:t>
            </a:r>
            <a:r>
              <a:rPr lang="el-GR" sz="2000" dirty="0">
                <a:latin typeface="Times New Roman" panose="02020603050405020304" pitchFamily="18" charset="0"/>
                <a:cs typeface="Times New Roman" panose="02020603050405020304" pitchFamily="18" charset="0"/>
              </a:rPr>
              <a:t>ρ</a:t>
            </a:r>
            <a:r>
              <a:rPr lang="en-IN" sz="2000" dirty="0" err="1">
                <a:latin typeface="Times New Roman" panose="02020603050405020304" pitchFamily="18" charset="0"/>
                <a:cs typeface="Times New Roman" panose="02020603050405020304" pitchFamily="18" charset="0"/>
              </a:rPr>
              <a:t>gh</a:t>
            </a:r>
            <a:r>
              <a:rPr lang="en-IN" sz="2000" dirty="0">
                <a:latin typeface="Times New Roman" panose="02020603050405020304" pitchFamily="18" charset="0"/>
                <a:cs typeface="Times New Roman" panose="02020603050405020304" pitchFamily="18" charset="0"/>
              </a:rPr>
              <a:t>, Where: P = Pressure, </a:t>
            </a:r>
            <a:r>
              <a:rPr lang="el-GR" sz="2000" dirty="0">
                <a:latin typeface="Times New Roman" panose="02020603050405020304" pitchFamily="18" charset="0"/>
                <a:cs typeface="Times New Roman" panose="02020603050405020304" pitchFamily="18" charset="0"/>
              </a:rPr>
              <a:t>ρ= </a:t>
            </a:r>
            <a:r>
              <a:rPr lang="en-IN" sz="2000" dirty="0">
                <a:latin typeface="Times New Roman" panose="02020603050405020304" pitchFamily="18" charset="0"/>
                <a:cs typeface="Times New Roman" panose="02020603050405020304" pitchFamily="18" charset="0"/>
              </a:rPr>
              <a:t>Density of the fluid, g = Acceleration due to gravity, h = Height of the fluid column</a:t>
            </a:r>
          </a:p>
          <a:p>
            <a:pPr algn="just"/>
            <a:r>
              <a:rPr lang="en-IN" sz="2000" b="1" dirty="0">
                <a:solidFill>
                  <a:schemeClr val="accent2">
                    <a:lumMod val="75000"/>
                  </a:schemeClr>
                </a:solidFill>
                <a:latin typeface="Times New Roman" panose="02020603050405020304" pitchFamily="18" charset="0"/>
                <a:cs typeface="Times New Roman" panose="02020603050405020304" pitchFamily="18" charset="0"/>
              </a:rPr>
              <a:t>Applications</a:t>
            </a:r>
          </a:p>
          <a:p>
            <a:pPr algn="just">
              <a:buFont typeface="+mj-lt"/>
              <a:buAutoNum type="arabicPeriod"/>
            </a:pPr>
            <a:r>
              <a:rPr lang="en-IN" sz="2000" b="1" dirty="0">
                <a:latin typeface="Times New Roman" panose="02020603050405020304" pitchFamily="18" charset="0"/>
                <a:cs typeface="Times New Roman" panose="02020603050405020304" pitchFamily="18" charset="0"/>
              </a:rPr>
              <a:t>Groundwater Monitoring</a:t>
            </a:r>
            <a:r>
              <a:rPr lang="en-IN" sz="2000" dirty="0">
                <a:latin typeface="Times New Roman" panose="02020603050405020304" pitchFamily="18" charset="0"/>
                <a:cs typeface="Times New Roman" panose="02020603050405020304" pitchFamily="18" charset="0"/>
              </a:rPr>
              <a:t>: Used to measure the pressure in wells and groundwater systems to monitor aquifer </a:t>
            </a:r>
            <a:r>
              <a:rPr lang="en-IN" sz="2000" dirty="0" err="1">
                <a:latin typeface="Times New Roman" panose="02020603050405020304" pitchFamily="18" charset="0"/>
                <a:cs typeface="Times New Roman" panose="02020603050405020304" pitchFamily="18" charset="0"/>
              </a:rPr>
              <a:t>behavior</a:t>
            </a:r>
            <a:r>
              <a:rPr lang="en-IN" sz="2000" dirty="0">
                <a:latin typeface="Times New Roman" panose="02020603050405020304" pitchFamily="18" charset="0"/>
                <a:cs typeface="Times New Roman" panose="02020603050405020304" pitchFamily="18" charset="0"/>
              </a:rPr>
              <a:t> and groundwater levels.</a:t>
            </a:r>
          </a:p>
          <a:p>
            <a:pPr algn="just">
              <a:buFont typeface="+mj-lt"/>
              <a:buAutoNum type="arabicPeriod"/>
            </a:pPr>
            <a:r>
              <a:rPr lang="en-IN" sz="2000" b="1" dirty="0">
                <a:latin typeface="Times New Roman" panose="02020603050405020304" pitchFamily="18" charset="0"/>
                <a:cs typeface="Times New Roman" panose="02020603050405020304" pitchFamily="18" charset="0"/>
              </a:rPr>
              <a:t>Soil Pressure Measurement</a:t>
            </a:r>
            <a:r>
              <a:rPr lang="en-IN" sz="2000" dirty="0">
                <a:latin typeface="Times New Roman" panose="02020603050405020304" pitchFamily="18" charset="0"/>
                <a:cs typeface="Times New Roman" panose="02020603050405020304" pitchFamily="18" charset="0"/>
              </a:rPr>
              <a:t>: In geotechnical engineering, piezometers measure pore water pressure in soil to assess soil stability and </a:t>
            </a:r>
            <a:r>
              <a:rPr lang="en-IN" sz="2000" dirty="0" err="1">
                <a:latin typeface="Times New Roman" panose="02020603050405020304" pitchFamily="18" charset="0"/>
                <a:cs typeface="Times New Roman" panose="02020603050405020304" pitchFamily="18" charset="0"/>
              </a:rPr>
              <a:t>behavior</a:t>
            </a:r>
            <a:r>
              <a:rPr lang="en-IN" sz="2000" dirty="0">
                <a:latin typeface="Times New Roman" panose="02020603050405020304" pitchFamily="18" charset="0"/>
                <a:cs typeface="Times New Roman" panose="02020603050405020304" pitchFamily="18" charset="0"/>
              </a:rPr>
              <a:t>.</a:t>
            </a:r>
          </a:p>
          <a:p>
            <a:pPr algn="just">
              <a:buFont typeface="+mj-lt"/>
              <a:buAutoNum type="arabicPeriod"/>
            </a:pPr>
            <a:r>
              <a:rPr lang="en-IN" sz="2000" b="1" dirty="0">
                <a:latin typeface="Times New Roman" panose="02020603050405020304" pitchFamily="18" charset="0"/>
                <a:cs typeface="Times New Roman" panose="02020603050405020304" pitchFamily="18" charset="0"/>
              </a:rPr>
              <a:t>Hydraulic Systems</a:t>
            </a:r>
            <a:r>
              <a:rPr lang="en-IN" sz="2000" dirty="0">
                <a:latin typeface="Times New Roman" panose="02020603050405020304" pitchFamily="18" charset="0"/>
                <a:cs typeface="Times New Roman" panose="02020603050405020304" pitchFamily="18" charset="0"/>
              </a:rPr>
              <a:t>: Employed in hydraulic systems to measure fluid pressures and ensure system performance.</a:t>
            </a:r>
          </a:p>
          <a:p>
            <a:pPr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Advantages</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1. Provides direct measurement of pressure. 2. Can be used in various fluids and soil conditions. 3. Simple and reliable for many applications.</a:t>
            </a:r>
          </a:p>
          <a:p>
            <a:pPr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Disadvantages</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1.Open-ended piezometers may not be suitable for high-pressure applications. 2. Installation and maintenance can be challenging in some environments. 3. Closed-ended types and advanced piezometers can be expensive.</a:t>
            </a:r>
          </a:p>
          <a:p>
            <a:pPr algn="just"/>
            <a:endParaRPr lang="en-IN"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7838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B01D0A-E339-BA2D-81CD-4ECC9E564AE0}"/>
              </a:ext>
            </a:extLst>
          </p:cNvPr>
          <p:cNvSpPr>
            <a:spLocks noGrp="1"/>
          </p:cNvSpPr>
          <p:nvPr>
            <p:ph idx="1"/>
          </p:nvPr>
        </p:nvSpPr>
        <p:spPr>
          <a:xfrm>
            <a:off x="0" y="88900"/>
            <a:ext cx="12192000" cy="6769100"/>
          </a:xfrm>
        </p:spPr>
        <p:txBody>
          <a:bodyPr>
            <a:noAutofit/>
          </a:bodyPr>
          <a:lstStyle/>
          <a:p>
            <a:pPr marL="0" indent="0" algn="just">
              <a:buNone/>
            </a:pPr>
            <a:r>
              <a:rPr lang="en-IN" sz="1800" b="1" dirty="0">
                <a:solidFill>
                  <a:schemeClr val="accent2">
                    <a:lumMod val="75000"/>
                  </a:schemeClr>
                </a:solidFill>
                <a:latin typeface="Times New Roman" panose="02020603050405020304" pitchFamily="18" charset="0"/>
                <a:cs typeface="Times New Roman" panose="02020603050405020304" pitchFamily="18" charset="0"/>
              </a:rPr>
              <a:t>2. U-Tube Manometer: </a:t>
            </a:r>
            <a:r>
              <a:rPr lang="en-IN" sz="1800" dirty="0">
                <a:latin typeface="Times New Roman" panose="02020603050405020304" pitchFamily="18" charset="0"/>
                <a:cs typeface="Times New Roman" panose="02020603050405020304" pitchFamily="18" charset="0"/>
              </a:rPr>
              <a:t>A U-tube manometer is a simple device used to measure the pressure difference between two points in a fluid system. It consists of a glass tube bent into a U-shape filled with a liquid (usually mercury or water). The height difference between the two sides of the tube indicates the pressure difference.</a:t>
            </a:r>
          </a:p>
          <a:p>
            <a:pPr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Applications</a:t>
            </a:r>
            <a:r>
              <a:rPr lang="en-IN" sz="1800" dirty="0">
                <a:latin typeface="Times New Roman" panose="02020603050405020304" pitchFamily="18" charset="0"/>
                <a:cs typeface="Times New Roman" panose="02020603050405020304" pitchFamily="18" charset="0"/>
              </a:rPr>
              <a:t>: Commonly used in laboratories and educational settings for measuring pressure differences in fluid systems.</a:t>
            </a:r>
          </a:p>
          <a:p>
            <a:pPr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Advantages</a:t>
            </a:r>
            <a:r>
              <a:rPr lang="en-IN" sz="1800" dirty="0">
                <a:latin typeface="Times New Roman" panose="02020603050405020304" pitchFamily="18" charset="0"/>
                <a:cs typeface="Times New Roman" panose="02020603050405020304" pitchFamily="18" charset="0"/>
              </a:rPr>
              <a:t>: Simple construction, direct measurement, and low cost.</a:t>
            </a:r>
          </a:p>
          <a:p>
            <a:pPr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Disadvantages</a:t>
            </a:r>
            <a:r>
              <a:rPr lang="en-IN" sz="1800" dirty="0">
                <a:latin typeface="Times New Roman" panose="02020603050405020304" pitchFamily="18" charset="0"/>
                <a:cs typeface="Times New Roman" panose="02020603050405020304" pitchFamily="18" charset="0"/>
              </a:rPr>
              <a:t>: Limited to low-pressure measurements; the liquid used must be compatible with the fluids being measured.</a:t>
            </a:r>
          </a:p>
          <a:p>
            <a:pPr marL="0" indent="0" algn="just">
              <a:buNone/>
            </a:pPr>
            <a:r>
              <a:rPr lang="en-IN" sz="1800" b="1" dirty="0">
                <a:solidFill>
                  <a:schemeClr val="accent2">
                    <a:lumMod val="75000"/>
                  </a:schemeClr>
                </a:solidFill>
                <a:latin typeface="Times New Roman" panose="02020603050405020304" pitchFamily="18" charset="0"/>
                <a:cs typeface="Times New Roman" panose="02020603050405020304" pitchFamily="18" charset="0"/>
              </a:rPr>
              <a:t>3. Micromanometer: </a:t>
            </a:r>
            <a:r>
              <a:rPr lang="en-IN" sz="1800" dirty="0">
                <a:latin typeface="Times New Roman" panose="02020603050405020304" pitchFamily="18" charset="0"/>
                <a:cs typeface="Times New Roman" panose="02020603050405020304" pitchFamily="18" charset="0"/>
              </a:rPr>
              <a:t>A micromanometer is a high-precision instrument designed to measure very small pressure differences. It typically uses a liquid column or electronic sensors to measure these small variations accurately.</a:t>
            </a:r>
          </a:p>
          <a:p>
            <a:pPr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Applications</a:t>
            </a:r>
            <a:r>
              <a:rPr lang="en-IN" sz="1800" dirty="0">
                <a:latin typeface="Times New Roman" panose="02020603050405020304" pitchFamily="18" charset="0"/>
                <a:cs typeface="Times New Roman" panose="02020603050405020304" pitchFamily="18" charset="0"/>
              </a:rPr>
              <a:t>: Used in scientific research, precision engineering, and applications requiring high accuracy in measuring small pressure differences.</a:t>
            </a:r>
          </a:p>
          <a:p>
            <a:pPr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Advantages</a:t>
            </a:r>
            <a:r>
              <a:rPr lang="en-IN" sz="1800" dirty="0">
                <a:latin typeface="Times New Roman" panose="02020603050405020304" pitchFamily="18" charset="0"/>
                <a:cs typeface="Times New Roman" panose="02020603050405020304" pitchFamily="18" charset="0"/>
              </a:rPr>
              <a:t>: High accuracy and precision.</a:t>
            </a:r>
          </a:p>
          <a:p>
            <a:pPr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Disadvantages</a:t>
            </a:r>
            <a:r>
              <a:rPr lang="en-IN" sz="1800" dirty="0">
                <a:latin typeface="Times New Roman" panose="02020603050405020304" pitchFamily="18" charset="0"/>
                <a:cs typeface="Times New Roman" panose="02020603050405020304" pitchFamily="18" charset="0"/>
              </a:rPr>
              <a:t>: Typically more expensive and complex compared to simpler manometers.</a:t>
            </a:r>
          </a:p>
          <a:p>
            <a:pPr marL="0" indent="0" algn="just">
              <a:buNone/>
            </a:pPr>
            <a:r>
              <a:rPr lang="en-IN" sz="1800" b="1" dirty="0">
                <a:solidFill>
                  <a:schemeClr val="accent2">
                    <a:lumMod val="75000"/>
                  </a:schemeClr>
                </a:solidFill>
                <a:latin typeface="Times New Roman" panose="02020603050405020304" pitchFamily="18" charset="0"/>
                <a:cs typeface="Times New Roman" panose="02020603050405020304" pitchFamily="18" charset="0"/>
              </a:rPr>
              <a:t>4. Differential U-Tube Manometer: </a:t>
            </a:r>
            <a:r>
              <a:rPr lang="en-IN" sz="1800" dirty="0">
                <a:latin typeface="Times New Roman" panose="02020603050405020304" pitchFamily="18" charset="0"/>
                <a:cs typeface="Times New Roman" panose="02020603050405020304" pitchFamily="18" charset="0"/>
              </a:rPr>
              <a:t>This is a specific type of U-tube manometer designed to measure the pressure difference between two points in a system. It consists of a U-shaped tube filled with a liquid and has two openings connected to the points of interest. The liquid level difference in the two legs of the U-tube corresponds to the pressure difference.</a:t>
            </a:r>
          </a:p>
          <a:p>
            <a:pPr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Applications</a:t>
            </a:r>
            <a:r>
              <a:rPr lang="en-IN" sz="1800" dirty="0">
                <a:latin typeface="Times New Roman" panose="02020603050405020304" pitchFamily="18" charset="0"/>
                <a:cs typeface="Times New Roman" panose="02020603050405020304" pitchFamily="18" charset="0"/>
              </a:rPr>
              <a:t>: Useful in applications where pressure difference measurements between two points are required, such as in HVAC systems, fluid flow measurements, and pressure drop assessments in pipelines.</a:t>
            </a:r>
          </a:p>
          <a:p>
            <a:pPr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Advantages</a:t>
            </a:r>
            <a:r>
              <a:rPr lang="en-IN" sz="1800" dirty="0">
                <a:latin typeface="Times New Roman" panose="02020603050405020304" pitchFamily="18" charset="0"/>
                <a:cs typeface="Times New Roman" panose="02020603050405020304" pitchFamily="18" charset="0"/>
              </a:rPr>
              <a:t>: Provides a direct and visual measure of pressure difference. Simple construction.</a:t>
            </a:r>
          </a:p>
          <a:p>
            <a:pPr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Disadvantages</a:t>
            </a:r>
            <a:r>
              <a:rPr lang="en-IN" sz="1800" dirty="0">
                <a:latin typeface="Times New Roman" panose="02020603050405020304" pitchFamily="18" charset="0"/>
                <a:cs typeface="Times New Roman" panose="02020603050405020304" pitchFamily="18" charset="0"/>
              </a:rPr>
              <a:t>: Like other U-tube manometers, it may not be suitable for measuring very high or very low pressures.</a:t>
            </a:r>
          </a:p>
        </p:txBody>
      </p:sp>
    </p:spTree>
    <p:extLst>
      <p:ext uri="{BB962C8B-B14F-4D97-AF65-F5344CB8AC3E}">
        <p14:creationId xmlns:p14="http://schemas.microsoft.com/office/powerpoint/2010/main" val="2700214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AF0335-EA43-EABF-792C-A0C4096DBE81}"/>
              </a:ext>
            </a:extLst>
          </p:cNvPr>
          <p:cNvSpPr>
            <a:spLocks noGrp="1"/>
          </p:cNvSpPr>
          <p:nvPr>
            <p:ph idx="1"/>
          </p:nvPr>
        </p:nvSpPr>
        <p:spPr>
          <a:xfrm rot="19913092">
            <a:off x="838200" y="381000"/>
            <a:ext cx="10515600" cy="5795963"/>
          </a:xfrm>
        </p:spPr>
        <p:txBody>
          <a:bodyPr>
            <a:normAutofit/>
          </a:bodyPr>
          <a:lstStyle/>
          <a:p>
            <a:pPr algn="ctr"/>
            <a:endParaRPr lang="en-US" sz="11500" b="1" dirty="0">
              <a:latin typeface="Arial" panose="020B0604020202020204" pitchFamily="34" charset="0"/>
              <a:cs typeface="Arial" panose="020B0604020202020204" pitchFamily="34" charset="0"/>
            </a:endParaRPr>
          </a:p>
          <a:p>
            <a:pPr marL="0" indent="0" algn="ctr">
              <a:buNone/>
            </a:pPr>
            <a:r>
              <a:rPr lang="en-US" sz="11500" b="1" dirty="0">
                <a:solidFill>
                  <a:schemeClr val="accent2">
                    <a:lumMod val="75000"/>
                  </a:schemeClr>
                </a:solidFill>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4275982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3085</TotalTime>
  <Words>1550</Words>
  <Application>Microsoft Macintosh PowerPoint</Application>
  <PresentationFormat>Widescreen</PresentationFormat>
  <Paragraphs>90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Cambria Math</vt:lpstr>
      <vt:lpstr>Times New Roman</vt:lpstr>
      <vt:lpstr>Office Theme</vt:lpstr>
      <vt:lpstr>Government Polytechnic Chhapar</vt:lpstr>
      <vt:lpstr>Chapter 1: Introduction</vt:lpstr>
      <vt:lpstr>PowerPoint Presentation</vt:lpstr>
      <vt:lpstr>PowerPoint Presentation</vt:lpstr>
      <vt:lpstr>Chapter 2: Pressure and its Measurements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Polytechnic Chhapar</dc:title>
  <dc:creator>Microsoft Office User</dc:creator>
  <cp:lastModifiedBy>Microsoft Office User</cp:lastModifiedBy>
  <cp:revision>9</cp:revision>
  <dcterms:created xsi:type="dcterms:W3CDTF">2024-08-12T07:22:16Z</dcterms:created>
  <dcterms:modified xsi:type="dcterms:W3CDTF">2024-08-14T10:50:11Z</dcterms:modified>
</cp:coreProperties>
</file>